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3" r:id="rId1"/>
    <p:sldMasterId id="2147483754" r:id="rId2"/>
    <p:sldMasterId id="2147483755" r:id="rId3"/>
    <p:sldMasterId id="2147483756" r:id="rId4"/>
    <p:sldMasterId id="2147483805" r:id="rId5"/>
  </p:sldMasterIdLst>
  <p:notesMasterIdLst>
    <p:notesMasterId r:id="rId76"/>
  </p:notesMasterIdLst>
  <p:handoutMasterIdLst>
    <p:handoutMasterId r:id="rId77"/>
  </p:handoutMasterIdLst>
  <p:sldIdLst>
    <p:sldId id="811" r:id="rId6"/>
    <p:sldId id="905" r:id="rId7"/>
    <p:sldId id="840" r:id="rId8"/>
    <p:sldId id="855" r:id="rId9"/>
    <p:sldId id="856" r:id="rId10"/>
    <p:sldId id="813" r:id="rId11"/>
    <p:sldId id="841" r:id="rId12"/>
    <p:sldId id="842" r:id="rId13"/>
    <p:sldId id="854" r:id="rId14"/>
    <p:sldId id="910" r:id="rId15"/>
    <p:sldId id="857" r:id="rId16"/>
    <p:sldId id="867" r:id="rId17"/>
    <p:sldId id="887" r:id="rId18"/>
    <p:sldId id="888" r:id="rId19"/>
    <p:sldId id="889" r:id="rId20"/>
    <p:sldId id="912" r:id="rId21"/>
    <p:sldId id="858" r:id="rId22"/>
    <p:sldId id="870" r:id="rId23"/>
    <p:sldId id="913" r:id="rId24"/>
    <p:sldId id="880" r:id="rId25"/>
    <p:sldId id="881" r:id="rId26"/>
    <p:sldId id="908" r:id="rId27"/>
    <p:sldId id="909" r:id="rId28"/>
    <p:sldId id="868" r:id="rId29"/>
    <p:sldId id="891" r:id="rId30"/>
    <p:sldId id="907" r:id="rId31"/>
    <p:sldId id="916" r:id="rId32"/>
    <p:sldId id="903" r:id="rId33"/>
    <p:sldId id="890" r:id="rId34"/>
    <p:sldId id="914" r:id="rId35"/>
    <p:sldId id="911" r:id="rId36"/>
    <p:sldId id="915" r:id="rId37"/>
    <p:sldId id="815" r:id="rId38"/>
    <p:sldId id="843" r:id="rId39"/>
    <p:sldId id="844" r:id="rId40"/>
    <p:sldId id="849" r:id="rId41"/>
    <p:sldId id="852" r:id="rId42"/>
    <p:sldId id="850" r:id="rId43"/>
    <p:sldId id="859" r:id="rId44"/>
    <p:sldId id="862" r:id="rId45"/>
    <p:sldId id="863" r:id="rId46"/>
    <p:sldId id="864" r:id="rId47"/>
    <p:sldId id="865" r:id="rId48"/>
    <p:sldId id="853" r:id="rId49"/>
    <p:sldId id="871" r:id="rId50"/>
    <p:sldId id="872" r:id="rId51"/>
    <p:sldId id="874" r:id="rId52"/>
    <p:sldId id="873" r:id="rId53"/>
    <p:sldId id="860" r:id="rId54"/>
    <p:sldId id="878" r:id="rId55"/>
    <p:sldId id="861" r:id="rId56"/>
    <p:sldId id="869" r:id="rId57"/>
    <p:sldId id="875" r:id="rId58"/>
    <p:sldId id="882" r:id="rId59"/>
    <p:sldId id="883" r:id="rId60"/>
    <p:sldId id="884" r:id="rId61"/>
    <p:sldId id="876" r:id="rId62"/>
    <p:sldId id="885" r:id="rId63"/>
    <p:sldId id="886" r:id="rId64"/>
    <p:sldId id="877" r:id="rId65"/>
    <p:sldId id="893" r:id="rId66"/>
    <p:sldId id="894" r:id="rId67"/>
    <p:sldId id="892" r:id="rId68"/>
    <p:sldId id="897" r:id="rId69"/>
    <p:sldId id="898" r:id="rId70"/>
    <p:sldId id="899" r:id="rId71"/>
    <p:sldId id="900" r:id="rId72"/>
    <p:sldId id="901" r:id="rId73"/>
    <p:sldId id="895" r:id="rId74"/>
    <p:sldId id="896" r:id="rId75"/>
  </p:sldIdLst>
  <p:sldSz cx="9144000" cy="6858000" type="screen4x3"/>
  <p:notesSz cx="9928225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200" kern="1200">
        <a:solidFill>
          <a:srgbClr val="FFFFFF"/>
        </a:solidFill>
        <a:latin typeface="Gill Sans MT" pitchFamily="34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96"/>
    <a:srgbClr val="0563C1"/>
    <a:srgbClr val="ED7D31"/>
    <a:srgbClr val="FFCD2F"/>
    <a:srgbClr val="FAC674"/>
    <a:srgbClr val="006794"/>
    <a:srgbClr val="1E344E"/>
    <a:srgbClr val="42516D"/>
    <a:srgbClr val="5200A4"/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7292A2E-F333-43FB-9621-5CBBE7FDCDCB}" styleName="淺色樣式 2 - 輔色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樣式 1 - 輔色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FD4443E-F989-4FC4-A0C8-D5A2AF1F390B}" styleName="深色樣式 1 - 輔色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5" autoAdjust="0"/>
    <p:restoredTop sz="96582" autoAdjust="0"/>
  </p:normalViewPr>
  <p:slideViewPr>
    <p:cSldViewPr>
      <p:cViewPr varScale="1">
        <p:scale>
          <a:sx n="117" d="100"/>
          <a:sy n="117" d="100"/>
        </p:scale>
        <p:origin x="1476" y="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37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 algn="r">
              <a:defRPr/>
            </a:pPr>
            <a:endParaRPr lang="en-US" altLang="zh-TW" sz="1000" b="1">
              <a:solidFill>
                <a:srgbClr val="808080"/>
              </a:solidFill>
              <a:latin typeface="Gill Sans MT" panose="020B0502020104020203" pitchFamily="34" charset="0"/>
            </a:endParaRP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C6C0CE41-6C49-4D71-92E8-E3596ED03533}" type="datetime1">
              <a:rPr lang="zh-TW" altLang="en-US"/>
              <a:pPr>
                <a:defRPr/>
              </a:pPr>
              <a:t>2020/8/10</a:t>
            </a:fld>
            <a:endParaRPr lang="zh-TW" alt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 algn="r">
              <a:defRPr/>
            </a:pPr>
            <a:r>
              <a:rPr lang="en-US" altLang="zh-TW" sz="1000" b="1" smtClean="0">
                <a:solidFill>
                  <a:srgbClr val="808080"/>
                </a:solidFill>
                <a:latin typeface="Gill Sans MT" panose="020B0502020104020203" pitchFamily="34" charset="0"/>
              </a:rPr>
              <a:t>​‌Classify:AUO-General‌​</a:t>
            </a:r>
            <a:endParaRPr lang="en-US" altLang="zh-TW" sz="1000" b="1">
              <a:solidFill>
                <a:srgbClr val="808080"/>
              </a:solidFill>
              <a:latin typeface="Gill Sans MT" panose="020B0502020104020203" pitchFamily="34" charset="0"/>
            </a:endParaRPr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kumimoji="0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6912284A-D4E3-4F8E-804F-61F30E0692A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240783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000" b="1" i="0" u="none">
                <a:solidFill>
                  <a:srgbClr val="808080"/>
                </a:solidFill>
                <a:latin typeface="Gill Sans MT" panose="020B0502020104020203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buFontTx/>
              <a:buNone/>
              <a:defRPr kumimoji="1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B877E67B-D924-433D-ADC0-EEC0765BEAB1}" type="datetime1">
              <a:rPr lang="zh-TW" altLang="en-US"/>
              <a:pPr>
                <a:defRPr/>
              </a:pPr>
              <a:t>2020/8/10</a:t>
            </a:fld>
            <a:endParaRPr lang="zh-TW" altLang="en-US"/>
          </a:p>
        </p:txBody>
      </p:sp>
      <p:sp>
        <p:nvSpPr>
          <p:cNvPr id="295940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3263900" y="509588"/>
            <a:ext cx="3400425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3228975"/>
            <a:ext cx="7943850" cy="305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0" hangingPunct="0">
              <a:buFontTx/>
              <a:buNone/>
              <a:defRPr kumimoji="1" sz="1000" b="1" i="0" u="none">
                <a:solidFill>
                  <a:srgbClr val="808080"/>
                </a:solidFill>
                <a:latin typeface="Gill Sans MT" panose="020B0502020104020203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kumimoji="0" sz="12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87328034-09A3-406F-8219-77B7187003F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1883405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</a:t>
            </a:fld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39725"/>
          </a:xfrm>
        </p:spPr>
        <p:txBody>
          <a:bodyPr/>
          <a:lstStyle/>
          <a:p>
            <a:r>
              <a:rPr lang="en-US" altLang="zh-TW" smtClean="0"/>
              <a:t>​‌Classify:AUO-General‌​</a:t>
            </a:r>
            <a:endParaRPr lang="zh-TW" altLang="en-US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316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81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11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034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12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13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2531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14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2263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15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7277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1630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617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19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355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3502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20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21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8296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4523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3628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6553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9719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65764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2736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29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255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9039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6631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1187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4507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0838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7723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076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9617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39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759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0838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67723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4076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49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8889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18424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59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663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50750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29169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61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42309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62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0346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63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85986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64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884891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65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53139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66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7935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594064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68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003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69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631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30406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70</a:t>
            </a:fld>
            <a:endParaRPr lang="en-US" altLang="zh-TW"/>
          </a:p>
        </p:txBody>
      </p:sp>
      <p:sp>
        <p:nvSpPr>
          <p:cNvPr id="6" name="頁首版面配置區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1516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8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0034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/>
              <a:t>​‌Classify:AUO-General‌​</a:t>
            </a:r>
            <a:endParaRPr lang="en-US" altLang="zh-TW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7328034-09A3-406F-8219-77B7187003F0}" type="slidenum">
              <a:rPr lang="zh-TW" altLang="en-US" smtClean="0"/>
              <a:pPr>
                <a:defRPr/>
              </a:pPr>
              <a:t>9</a:t>
            </a:fld>
            <a:endParaRPr lang="en-US" altLang="zh-TW"/>
          </a:p>
        </p:txBody>
      </p:sp>
      <p:sp>
        <p:nvSpPr>
          <p:cNvPr id="7" name="頁首版面配置區 6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960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38" y="692150"/>
            <a:ext cx="2124075" cy="51133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692150"/>
            <a:ext cx="6221413" cy="51133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0538" y="692150"/>
            <a:ext cx="2124075" cy="5113338"/>
          </a:xfr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66725" y="692150"/>
            <a:ext cx="6221413" cy="5113338"/>
          </a:xfr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25" y="692150"/>
            <a:ext cx="7705725" cy="1143000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468313" y="1844675"/>
            <a:ext cx="8496300" cy="3960813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6725" y="692150"/>
            <a:ext cx="7705725" cy="1143000"/>
          </a:xfr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466725" y="692150"/>
            <a:ext cx="8497888" cy="5113338"/>
          </a:xfr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noProof="1" smtClean="0"/>
              <a:t>按一下以編輯母片副標題樣式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6831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92663" y="1844675"/>
            <a:ext cx="4171950" cy="39608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手繪多邊形 5"/>
          <p:cNvSpPr/>
          <p:nvPr/>
        </p:nvSpPr>
        <p:spPr>
          <a:xfrm rot="10800000" flipV="1">
            <a:off x="-2" y="2465168"/>
            <a:ext cx="1016606" cy="7838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5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5000"/>
              <a:gd name="connsiteY0" fmla="*/ 10000 h 10000"/>
              <a:gd name="connsiteX1" fmla="*/ 2000 w 5000"/>
              <a:gd name="connsiteY1" fmla="*/ 0 h 10000"/>
              <a:gd name="connsiteX2" fmla="*/ 5000 w 5000"/>
              <a:gd name="connsiteY2" fmla="*/ 0 h 10000"/>
              <a:gd name="connsiteX3" fmla="*/ 5000 w 5000"/>
              <a:gd name="connsiteY3" fmla="*/ 10000 h 10000"/>
              <a:gd name="connsiteX4" fmla="*/ 0 w 5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00" h="10000">
                <a:moveTo>
                  <a:pt x="0" y="10000"/>
                </a:moveTo>
                <a:lnTo>
                  <a:pt x="2000" y="0"/>
                </a:lnTo>
                <a:lnTo>
                  <a:pt x="5000" y="0"/>
                </a:lnTo>
                <a:lnTo>
                  <a:pt x="5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7" name="Picture 2" descr="\\Auhqfs01\agm006$\Corpcom\Library\CIS\AUO\Logo Combination\AUO only\企業標誌 AUO only [轉換]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26300" y="322263"/>
            <a:ext cx="1531938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內容版面配置區 16"/>
          <p:cNvSpPr>
            <a:spLocks noGrp="1"/>
          </p:cNvSpPr>
          <p:nvPr>
            <p:ph sz="quarter" idx="22"/>
          </p:nvPr>
        </p:nvSpPr>
        <p:spPr>
          <a:xfrm>
            <a:off x="971600" y="2438891"/>
            <a:ext cx="7605845" cy="2700300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>
                <a:tab pos="0" algn="l"/>
              </a:tabLst>
              <a:defRPr sz="4400" b="1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buNone/>
              <a:defRPr sz="3600" baseline="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buNone/>
              <a:defRPr sz="3200" baseline="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971600" y="5402774"/>
            <a:ext cx="7470830" cy="1221581"/>
          </a:xfrm>
        </p:spPr>
        <p:txBody>
          <a:bodyPr>
            <a:noAutofit/>
          </a:bodyPr>
          <a:lstStyle>
            <a:lvl1pPr>
              <a:buFontTx/>
              <a:buNone/>
              <a:defRPr sz="1400">
                <a:latin typeface="Gill Sans MT" pitchFamily="34" charset="0"/>
                <a:ea typeface="微軟正黑體" pitchFamily="34" charset="-120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>
            <a:spLocks noChangeArrowheads="1"/>
          </p:cNvSpPr>
          <p:nvPr/>
        </p:nvSpPr>
        <p:spPr bwMode="auto">
          <a:xfrm>
            <a:off x="395288" y="664368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2019 AU </a:t>
            </a:r>
            <a:r>
              <a:rPr kumimoji="0" lang="en-US" altLang="zh-TW" sz="500" dirty="0" err="1">
                <a:solidFill>
                  <a:srgbClr val="D9D9D9"/>
                </a:solidFill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ea typeface="微軟正黑體" pitchFamily="34" charset="-120"/>
            </a:endParaRPr>
          </a:p>
        </p:txBody>
      </p:sp>
      <p:sp>
        <p:nvSpPr>
          <p:cNvPr id="4" name="手繪多邊形 3"/>
          <p:cNvSpPr/>
          <p:nvPr/>
        </p:nvSpPr>
        <p:spPr>
          <a:xfrm rot="10800000" flipH="1">
            <a:off x="-42863" y="0"/>
            <a:ext cx="2416176" cy="5143500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2481809 w 5143500"/>
              <a:gd name="connsiteY0" fmla="*/ 5143499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2481809 w 5143500"/>
              <a:gd name="connsiteY4" fmla="*/ 5143499 h 5143500"/>
              <a:gd name="connsiteX0" fmla="*/ 224986 w 2886677"/>
              <a:gd name="connsiteY0" fmla="*/ 5143500 h 5143501"/>
              <a:gd name="connsiteX1" fmla="*/ 0 w 2886677"/>
              <a:gd name="connsiteY1" fmla="*/ 0 h 5143501"/>
              <a:gd name="connsiteX2" fmla="*/ 469972 w 2886677"/>
              <a:gd name="connsiteY2" fmla="*/ 1 h 5143501"/>
              <a:gd name="connsiteX3" fmla="*/ 2886677 w 2886677"/>
              <a:gd name="connsiteY3" fmla="*/ 5143501 h 5143501"/>
              <a:gd name="connsiteX4" fmla="*/ 224986 w 2886677"/>
              <a:gd name="connsiteY4" fmla="*/ 5143500 h 5143501"/>
              <a:gd name="connsiteX0" fmla="*/ 0 w 2661691"/>
              <a:gd name="connsiteY0" fmla="*/ 5143500 h 5143501"/>
              <a:gd name="connsiteX1" fmla="*/ 288489 w 2661691"/>
              <a:gd name="connsiteY1" fmla="*/ 0 h 5143501"/>
              <a:gd name="connsiteX2" fmla="*/ 244986 w 2661691"/>
              <a:gd name="connsiteY2" fmla="*/ 1 h 5143501"/>
              <a:gd name="connsiteX3" fmla="*/ 2661691 w 2661691"/>
              <a:gd name="connsiteY3" fmla="*/ 5143501 h 5143501"/>
              <a:gd name="connsiteX4" fmla="*/ 0 w 2661691"/>
              <a:gd name="connsiteY4" fmla="*/ 5143500 h 5143501"/>
              <a:gd name="connsiteX0" fmla="*/ 43503 w 2416705"/>
              <a:gd name="connsiteY0" fmla="*/ 5143500 h 5143501"/>
              <a:gd name="connsiteX1" fmla="*/ 43503 w 2416705"/>
              <a:gd name="connsiteY1" fmla="*/ 0 h 5143501"/>
              <a:gd name="connsiteX2" fmla="*/ 0 w 2416705"/>
              <a:gd name="connsiteY2" fmla="*/ 1 h 5143501"/>
              <a:gd name="connsiteX3" fmla="*/ 2416705 w 2416705"/>
              <a:gd name="connsiteY3" fmla="*/ 5143501 h 5143501"/>
              <a:gd name="connsiteX4" fmla="*/ 43503 w 2416705"/>
              <a:gd name="connsiteY4" fmla="*/ 5143500 h 514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6705" h="5143501">
                <a:moveTo>
                  <a:pt x="43503" y="5143500"/>
                </a:moveTo>
                <a:lnTo>
                  <a:pt x="43503" y="0"/>
                </a:lnTo>
                <a:lnTo>
                  <a:pt x="0" y="1"/>
                </a:lnTo>
                <a:lnTo>
                  <a:pt x="2416705" y="5143501"/>
                </a:lnTo>
                <a:lnTo>
                  <a:pt x="43503" y="51435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5" name="手繪多邊形 4"/>
          <p:cNvSpPr/>
          <p:nvPr/>
        </p:nvSpPr>
        <p:spPr>
          <a:xfrm rot="1500000">
            <a:off x="832128" y="-307020"/>
            <a:ext cx="261694" cy="5146394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8228 w 238228"/>
              <a:gd name="connsiteY2" fmla="*/ 5940000 h 5940000"/>
              <a:gd name="connsiteX3" fmla="*/ 13204 w 238228"/>
              <a:gd name="connsiteY3" fmla="*/ 5940000 h 5940000"/>
              <a:gd name="connsiteX4" fmla="*/ 0 w 238228"/>
              <a:gd name="connsiteY4" fmla="*/ 4730313 h 5940000"/>
              <a:gd name="connsiteX5" fmla="*/ 13204 w 238228"/>
              <a:gd name="connsiteY5" fmla="*/ 0 h 5940000"/>
              <a:gd name="connsiteX0" fmla="*/ 13204 w 238228"/>
              <a:gd name="connsiteY0" fmla="*/ 0 h 5940000"/>
              <a:gd name="connsiteX1" fmla="*/ 238228 w 238228"/>
              <a:gd name="connsiteY1" fmla="*/ 0 h 5940000"/>
              <a:gd name="connsiteX2" fmla="*/ 233662 w 238228"/>
              <a:gd name="connsiteY2" fmla="*/ 5231404 h 5940000"/>
              <a:gd name="connsiteX3" fmla="*/ 238228 w 238228"/>
              <a:gd name="connsiteY3" fmla="*/ 5940000 h 5940000"/>
              <a:gd name="connsiteX4" fmla="*/ 13204 w 238228"/>
              <a:gd name="connsiteY4" fmla="*/ 5940000 h 5940000"/>
              <a:gd name="connsiteX5" fmla="*/ 0 w 238228"/>
              <a:gd name="connsiteY5" fmla="*/ 4730313 h 5940000"/>
              <a:gd name="connsiteX6" fmla="*/ 13204 w 238228"/>
              <a:gd name="connsiteY6" fmla="*/ 0 h 5940000"/>
              <a:gd name="connsiteX0" fmla="*/ 13204 w 238228"/>
              <a:gd name="connsiteY0" fmla="*/ 5940000 h 6031440"/>
              <a:gd name="connsiteX1" fmla="*/ 0 w 238228"/>
              <a:gd name="connsiteY1" fmla="*/ 4730313 h 6031440"/>
              <a:gd name="connsiteX2" fmla="*/ 13204 w 238228"/>
              <a:gd name="connsiteY2" fmla="*/ 0 h 6031440"/>
              <a:gd name="connsiteX3" fmla="*/ 238228 w 238228"/>
              <a:gd name="connsiteY3" fmla="*/ 0 h 6031440"/>
              <a:gd name="connsiteX4" fmla="*/ 233662 w 238228"/>
              <a:gd name="connsiteY4" fmla="*/ 5231404 h 6031440"/>
              <a:gd name="connsiteX5" fmla="*/ 238228 w 238228"/>
              <a:gd name="connsiteY5" fmla="*/ 5940000 h 6031440"/>
              <a:gd name="connsiteX6" fmla="*/ 104644 w 238228"/>
              <a:gd name="connsiteY6" fmla="*/ 6031440 h 603144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5" fmla="*/ 238228 w 238228"/>
              <a:gd name="connsiteY5" fmla="*/ 5940000 h 5940000"/>
              <a:gd name="connsiteX0" fmla="*/ 13204 w 238228"/>
              <a:gd name="connsiteY0" fmla="*/ 5940000 h 5940000"/>
              <a:gd name="connsiteX1" fmla="*/ 0 w 238228"/>
              <a:gd name="connsiteY1" fmla="*/ 4730313 h 5940000"/>
              <a:gd name="connsiteX2" fmla="*/ 13204 w 238228"/>
              <a:gd name="connsiteY2" fmla="*/ 0 h 5940000"/>
              <a:gd name="connsiteX3" fmla="*/ 238228 w 238228"/>
              <a:gd name="connsiteY3" fmla="*/ 0 h 5940000"/>
              <a:gd name="connsiteX4" fmla="*/ 233662 w 238228"/>
              <a:gd name="connsiteY4" fmla="*/ 5231404 h 5940000"/>
              <a:gd name="connsiteX0" fmla="*/ 0 w 238228"/>
              <a:gd name="connsiteY0" fmla="*/ 4730313 h 5231404"/>
              <a:gd name="connsiteX1" fmla="*/ 13204 w 238228"/>
              <a:gd name="connsiteY1" fmla="*/ 0 h 5231404"/>
              <a:gd name="connsiteX2" fmla="*/ 238228 w 238228"/>
              <a:gd name="connsiteY2" fmla="*/ 0 h 5231404"/>
              <a:gd name="connsiteX3" fmla="*/ 233662 w 238228"/>
              <a:gd name="connsiteY3" fmla="*/ 5231404 h 5231404"/>
              <a:gd name="connsiteX0" fmla="*/ 25527 w 263755"/>
              <a:gd name="connsiteY0" fmla="*/ 5354752 h 5855843"/>
              <a:gd name="connsiteX1" fmla="*/ 31368 w 263755"/>
              <a:gd name="connsiteY1" fmla="*/ 788385 h 5855843"/>
              <a:gd name="connsiteX2" fmla="*/ 38731 w 263755"/>
              <a:gd name="connsiteY2" fmla="*/ 624439 h 5855843"/>
              <a:gd name="connsiteX3" fmla="*/ 263755 w 263755"/>
              <a:gd name="connsiteY3" fmla="*/ 624439 h 5855843"/>
              <a:gd name="connsiteX4" fmla="*/ 259189 w 263755"/>
              <a:gd name="connsiteY4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276123"/>
              <a:gd name="connsiteY0" fmla="*/ 5354752 h 5855843"/>
              <a:gd name="connsiteX1" fmla="*/ 31368 w 276123"/>
              <a:gd name="connsiteY1" fmla="*/ 788385 h 5855843"/>
              <a:gd name="connsiteX2" fmla="*/ 38731 w 276123"/>
              <a:gd name="connsiteY2" fmla="*/ 624439 h 5855843"/>
              <a:gd name="connsiteX3" fmla="*/ 263755 w 276123"/>
              <a:gd name="connsiteY3" fmla="*/ 624439 h 5855843"/>
              <a:gd name="connsiteX4" fmla="*/ 276123 w 276123"/>
              <a:gd name="connsiteY4" fmla="*/ 709449 h 5855843"/>
              <a:gd name="connsiteX5" fmla="*/ 259189 w 276123"/>
              <a:gd name="connsiteY5" fmla="*/ 5855843 h 5855843"/>
              <a:gd name="connsiteX0" fmla="*/ 25527 w 303320"/>
              <a:gd name="connsiteY0" fmla="*/ 5517200 h 6018291"/>
              <a:gd name="connsiteX1" fmla="*/ 31368 w 303320"/>
              <a:gd name="connsiteY1" fmla="*/ 950833 h 6018291"/>
              <a:gd name="connsiteX2" fmla="*/ 38731 w 303320"/>
              <a:gd name="connsiteY2" fmla="*/ 786887 h 6018291"/>
              <a:gd name="connsiteX3" fmla="*/ 263755 w 303320"/>
              <a:gd name="connsiteY3" fmla="*/ 786887 h 6018291"/>
              <a:gd name="connsiteX4" fmla="*/ 276123 w 303320"/>
              <a:gd name="connsiteY4" fmla="*/ 871897 h 6018291"/>
              <a:gd name="connsiteX5" fmla="*/ 259189 w 303320"/>
              <a:gd name="connsiteY5" fmla="*/ 6018291 h 6018291"/>
              <a:gd name="connsiteX0" fmla="*/ 27588 w 278184"/>
              <a:gd name="connsiteY0" fmla="*/ 5517204 h 6018295"/>
              <a:gd name="connsiteX1" fmla="*/ 33429 w 278184"/>
              <a:gd name="connsiteY1" fmla="*/ 950837 h 6018295"/>
              <a:gd name="connsiteX2" fmla="*/ 40792 w 278184"/>
              <a:gd name="connsiteY2" fmla="*/ 786891 h 6018295"/>
              <a:gd name="connsiteX3" fmla="*/ 278184 w 278184"/>
              <a:gd name="connsiteY3" fmla="*/ 871901 h 6018295"/>
              <a:gd name="connsiteX4" fmla="*/ 261250 w 278184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34378 w 316483"/>
              <a:gd name="connsiteY0" fmla="*/ 5517204 h 6018295"/>
              <a:gd name="connsiteX1" fmla="*/ 40219 w 316483"/>
              <a:gd name="connsiteY1" fmla="*/ 950837 h 6018295"/>
              <a:gd name="connsiteX2" fmla="*/ 275691 w 316483"/>
              <a:gd name="connsiteY2" fmla="*/ 597150 h 6018295"/>
              <a:gd name="connsiteX3" fmla="*/ 284974 w 316483"/>
              <a:gd name="connsiteY3" fmla="*/ 871901 h 6018295"/>
              <a:gd name="connsiteX4" fmla="*/ 268040 w 316483"/>
              <a:gd name="connsiteY4" fmla="*/ 6018295 h 6018295"/>
              <a:gd name="connsiteX0" fmla="*/ 69355 w 319951"/>
              <a:gd name="connsiteY0" fmla="*/ 5517204 h 6018295"/>
              <a:gd name="connsiteX1" fmla="*/ 75196 w 319951"/>
              <a:gd name="connsiteY1" fmla="*/ 950837 h 6018295"/>
              <a:gd name="connsiteX2" fmla="*/ 188304 w 319951"/>
              <a:gd name="connsiteY2" fmla="*/ 654210 h 6018295"/>
              <a:gd name="connsiteX3" fmla="*/ 319951 w 319951"/>
              <a:gd name="connsiteY3" fmla="*/ 871901 h 6018295"/>
              <a:gd name="connsiteX4" fmla="*/ 303017 w 319951"/>
              <a:gd name="connsiteY4" fmla="*/ 6018295 h 6018295"/>
              <a:gd name="connsiteX0" fmla="*/ 53084 w 303680"/>
              <a:gd name="connsiteY0" fmla="*/ 5517204 h 6018295"/>
              <a:gd name="connsiteX1" fmla="*/ 58925 w 303680"/>
              <a:gd name="connsiteY1" fmla="*/ 950837 h 6018295"/>
              <a:gd name="connsiteX2" fmla="*/ 188304 w 303680"/>
              <a:gd name="connsiteY2" fmla="*/ 795595 h 6018295"/>
              <a:gd name="connsiteX3" fmla="*/ 303680 w 303680"/>
              <a:gd name="connsiteY3" fmla="*/ 871901 h 6018295"/>
              <a:gd name="connsiteX4" fmla="*/ 286746 w 303680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6696 w 267292"/>
              <a:gd name="connsiteY0" fmla="*/ 5517204 h 6018295"/>
              <a:gd name="connsiteX1" fmla="*/ 22537 w 267292"/>
              <a:gd name="connsiteY1" fmla="*/ 950837 h 6018295"/>
              <a:gd name="connsiteX2" fmla="*/ 151916 w 267292"/>
              <a:gd name="connsiteY2" fmla="*/ 795595 h 6018295"/>
              <a:gd name="connsiteX3" fmla="*/ 267292 w 267292"/>
              <a:gd name="connsiteY3" fmla="*/ 871901 h 6018295"/>
              <a:gd name="connsiteX4" fmla="*/ 250358 w 267292"/>
              <a:gd name="connsiteY4" fmla="*/ 6018295 h 6018295"/>
              <a:gd name="connsiteX0" fmla="*/ 11098 w 261694"/>
              <a:gd name="connsiteY0" fmla="*/ 5517204 h 6018295"/>
              <a:gd name="connsiteX1" fmla="*/ 16939 w 261694"/>
              <a:gd name="connsiteY1" fmla="*/ 950837 h 6018295"/>
              <a:gd name="connsiteX2" fmla="*/ 146318 w 261694"/>
              <a:gd name="connsiteY2" fmla="*/ 795595 h 6018295"/>
              <a:gd name="connsiteX3" fmla="*/ 261694 w 261694"/>
              <a:gd name="connsiteY3" fmla="*/ 871901 h 6018295"/>
              <a:gd name="connsiteX4" fmla="*/ 244760 w 261694"/>
              <a:gd name="connsiteY4" fmla="*/ 6018295 h 6018295"/>
              <a:gd name="connsiteX0" fmla="*/ 11098 w 267554"/>
              <a:gd name="connsiteY0" fmla="*/ 5517204 h 6018295"/>
              <a:gd name="connsiteX1" fmla="*/ 16939 w 267554"/>
              <a:gd name="connsiteY1" fmla="*/ 950837 h 6018295"/>
              <a:gd name="connsiteX2" fmla="*/ 146318 w 267554"/>
              <a:gd name="connsiteY2" fmla="*/ 795595 h 6018295"/>
              <a:gd name="connsiteX3" fmla="*/ 261694 w 267554"/>
              <a:gd name="connsiteY3" fmla="*/ 871901 h 6018295"/>
              <a:gd name="connsiteX4" fmla="*/ 244760 w 267554"/>
              <a:gd name="connsiteY4" fmla="*/ 6018295 h 6018295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271176"/>
              <a:gd name="connsiteY0" fmla="*/ 4734765 h 5235856"/>
              <a:gd name="connsiteX1" fmla="*/ 20561 w 271176"/>
              <a:gd name="connsiteY1" fmla="*/ 168398 h 5235856"/>
              <a:gd name="connsiteX2" fmla="*/ 149940 w 271176"/>
              <a:gd name="connsiteY2" fmla="*/ 13156 h 5235856"/>
              <a:gd name="connsiteX3" fmla="*/ 265316 w 271176"/>
              <a:gd name="connsiteY3" fmla="*/ 89462 h 5235856"/>
              <a:gd name="connsiteX4" fmla="*/ 248382 w 271176"/>
              <a:gd name="connsiteY4" fmla="*/ 5235856 h 5235856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4720 w 300269"/>
              <a:gd name="connsiteY0" fmla="*/ 4793681 h 5294772"/>
              <a:gd name="connsiteX1" fmla="*/ 20561 w 300269"/>
              <a:gd name="connsiteY1" fmla="*/ 227314 h 5294772"/>
              <a:gd name="connsiteX2" fmla="*/ 149940 w 300269"/>
              <a:gd name="connsiteY2" fmla="*/ 72072 h 5294772"/>
              <a:gd name="connsiteX3" fmla="*/ 265316 w 300269"/>
              <a:gd name="connsiteY3" fmla="*/ 148378 h 5294772"/>
              <a:gd name="connsiteX4" fmla="*/ 248382 w 300269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96647"/>
              <a:gd name="connsiteY0" fmla="*/ 4793681 h 5294772"/>
              <a:gd name="connsiteX1" fmla="*/ 16939 w 296647"/>
              <a:gd name="connsiteY1" fmla="*/ 227314 h 5294772"/>
              <a:gd name="connsiteX2" fmla="*/ 146318 w 296647"/>
              <a:gd name="connsiteY2" fmla="*/ 72072 h 5294772"/>
              <a:gd name="connsiteX3" fmla="*/ 261694 w 296647"/>
              <a:gd name="connsiteY3" fmla="*/ 148378 h 5294772"/>
              <a:gd name="connsiteX4" fmla="*/ 244760 w 296647"/>
              <a:gd name="connsiteY4" fmla="*/ 5294772 h 5294772"/>
              <a:gd name="connsiteX0" fmla="*/ 11098 w 261694"/>
              <a:gd name="connsiteY0" fmla="*/ 4721609 h 5222700"/>
              <a:gd name="connsiteX1" fmla="*/ 16939 w 261694"/>
              <a:gd name="connsiteY1" fmla="*/ 155242 h 5222700"/>
              <a:gd name="connsiteX2" fmla="*/ 146318 w 261694"/>
              <a:gd name="connsiteY2" fmla="*/ 0 h 5222700"/>
              <a:gd name="connsiteX3" fmla="*/ 261694 w 261694"/>
              <a:gd name="connsiteY3" fmla="*/ 76306 h 5222700"/>
              <a:gd name="connsiteX4" fmla="*/ 244760 w 261694"/>
              <a:gd name="connsiteY4" fmla="*/ 5222700 h 5222700"/>
              <a:gd name="connsiteX0" fmla="*/ 11098 w 261694"/>
              <a:gd name="connsiteY0" fmla="*/ 5489879 h 5990970"/>
              <a:gd name="connsiteX1" fmla="*/ 16939 w 261694"/>
              <a:gd name="connsiteY1" fmla="*/ 923512 h 5990970"/>
              <a:gd name="connsiteX2" fmla="*/ 261694 w 261694"/>
              <a:gd name="connsiteY2" fmla="*/ 844576 h 5990970"/>
              <a:gd name="connsiteX3" fmla="*/ 244760 w 261694"/>
              <a:gd name="connsiteY3" fmla="*/ 5990970 h 5990970"/>
              <a:gd name="connsiteX0" fmla="*/ 11098 w 261694"/>
              <a:gd name="connsiteY0" fmla="*/ 5340584 h 5841675"/>
              <a:gd name="connsiteX1" fmla="*/ 16939 w 261694"/>
              <a:gd name="connsiteY1" fmla="*/ 774217 h 5841675"/>
              <a:gd name="connsiteX2" fmla="*/ 261694 w 261694"/>
              <a:gd name="connsiteY2" fmla="*/ 695281 h 5841675"/>
              <a:gd name="connsiteX3" fmla="*/ 244760 w 261694"/>
              <a:gd name="connsiteY3" fmla="*/ 5841675 h 5841675"/>
              <a:gd name="connsiteX0" fmla="*/ 11098 w 261694"/>
              <a:gd name="connsiteY0" fmla="*/ 4645303 h 5146394"/>
              <a:gd name="connsiteX1" fmla="*/ 16939 w 261694"/>
              <a:gd name="connsiteY1" fmla="*/ 78936 h 5146394"/>
              <a:gd name="connsiteX2" fmla="*/ 261694 w 261694"/>
              <a:gd name="connsiteY2" fmla="*/ 0 h 5146394"/>
              <a:gd name="connsiteX3" fmla="*/ 244760 w 261694"/>
              <a:gd name="connsiteY3" fmla="*/ 5146394 h 51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694" h="5146394">
                <a:moveTo>
                  <a:pt x="11098" y="4645303"/>
                </a:moveTo>
                <a:cubicBezTo>
                  <a:pt x="12071" y="3884242"/>
                  <a:pt x="0" y="863376"/>
                  <a:pt x="16939" y="78936"/>
                </a:cubicBezTo>
                <a:cubicBezTo>
                  <a:pt x="108409" y="43851"/>
                  <a:pt x="143744" y="42053"/>
                  <a:pt x="261694" y="0"/>
                </a:cubicBezTo>
                <a:cubicBezTo>
                  <a:pt x="256049" y="1715465"/>
                  <a:pt x="250405" y="3430929"/>
                  <a:pt x="244760" y="5146394"/>
                </a:cubicBezTo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9" name="內容版面配置區 16"/>
          <p:cNvSpPr>
            <a:spLocks noGrp="1"/>
          </p:cNvSpPr>
          <p:nvPr>
            <p:ph sz="quarter" idx="22"/>
          </p:nvPr>
        </p:nvSpPr>
        <p:spPr>
          <a:xfrm>
            <a:off x="1871700" y="1959683"/>
            <a:ext cx="7920880" cy="3582397"/>
          </a:xfrm>
        </p:spPr>
        <p:txBody>
          <a:bodyPr/>
          <a:lstStyle>
            <a:lvl1pPr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23"/>
          </p:nvPr>
        </p:nvSpPr>
        <p:spPr>
          <a:xfrm>
            <a:off x="179388" y="6423025"/>
            <a:ext cx="8802687" cy="434975"/>
          </a:xfrm>
        </p:spPr>
        <p:txBody>
          <a:bodyPr/>
          <a:lstStyle>
            <a:lvl1pPr algn="r">
              <a:defRPr sz="105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11EB5946-2810-47C4-A28C-A96D33724B48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分隔頁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>
            <a:spLocks noChangeArrowheads="1"/>
          </p:cNvSpPr>
          <p:nvPr/>
        </p:nvSpPr>
        <p:spPr bwMode="auto">
          <a:xfrm>
            <a:off x="395288" y="6643688"/>
            <a:ext cx="3429000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2019 AU </a:t>
            </a:r>
            <a:r>
              <a:rPr kumimoji="0" lang="en-US" altLang="zh-TW" sz="500" dirty="0" err="1">
                <a:solidFill>
                  <a:srgbClr val="D9D9D9"/>
                </a:solidFill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ea typeface="微軟正黑體" pitchFamily="34" charset="-120"/>
            </a:endParaRPr>
          </a:p>
        </p:txBody>
      </p:sp>
      <p:sp>
        <p:nvSpPr>
          <p:cNvPr id="5" name="手繪多邊形 4"/>
          <p:cNvSpPr/>
          <p:nvPr/>
        </p:nvSpPr>
        <p:spPr>
          <a:xfrm rot="10800000" flipH="1">
            <a:off x="-4763" y="0"/>
            <a:ext cx="4827588" cy="6873875"/>
          </a:xfrm>
          <a:custGeom>
            <a:avLst/>
            <a:gdLst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5143500 w 5143500"/>
              <a:gd name="connsiteY2" fmla="*/ 5143500 h 5143500"/>
              <a:gd name="connsiteX3" fmla="*/ 0 w 5143500"/>
              <a:gd name="connsiteY3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1628775 w 5143500"/>
              <a:gd name="connsiteY2" fmla="*/ 161925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43500"/>
              <a:gd name="connsiteX1" fmla="*/ 0 w 5143500"/>
              <a:gd name="connsiteY1" fmla="*/ 0 h 5143500"/>
              <a:gd name="connsiteX2" fmla="*/ 2726795 w 5143500"/>
              <a:gd name="connsiteY2" fmla="*/ 0 h 5143500"/>
              <a:gd name="connsiteX3" fmla="*/ 5143500 w 5143500"/>
              <a:gd name="connsiteY3" fmla="*/ 5143500 h 5143500"/>
              <a:gd name="connsiteX4" fmla="*/ 0 w 5143500"/>
              <a:gd name="connsiteY4" fmla="*/ 5143500 h 5143500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0 w 5143500"/>
              <a:gd name="connsiteY0" fmla="*/ 5143500 h 5166077"/>
              <a:gd name="connsiteX1" fmla="*/ 0 w 5143500"/>
              <a:gd name="connsiteY1" fmla="*/ 0 h 5166077"/>
              <a:gd name="connsiteX2" fmla="*/ 198495 w 5143500"/>
              <a:gd name="connsiteY2" fmla="*/ 18342 h 5166077"/>
              <a:gd name="connsiteX3" fmla="*/ 2726795 w 5143500"/>
              <a:gd name="connsiteY3" fmla="*/ 0 h 5166077"/>
              <a:gd name="connsiteX4" fmla="*/ 5143500 w 5143500"/>
              <a:gd name="connsiteY4" fmla="*/ 5143500 h 5166077"/>
              <a:gd name="connsiteX5" fmla="*/ 209782 w 5143500"/>
              <a:gd name="connsiteY5" fmla="*/ 5166077 h 5166077"/>
              <a:gd name="connsiteX6" fmla="*/ 0 w 5143500"/>
              <a:gd name="connsiteY6" fmla="*/ 5143500 h 5166077"/>
              <a:gd name="connsiteX0" fmla="*/ 0 w 5143500"/>
              <a:gd name="connsiteY0" fmla="*/ 5143500 h 5166077"/>
              <a:gd name="connsiteX1" fmla="*/ 198495 w 5143500"/>
              <a:gd name="connsiteY1" fmla="*/ 18342 h 5166077"/>
              <a:gd name="connsiteX2" fmla="*/ 2726795 w 5143500"/>
              <a:gd name="connsiteY2" fmla="*/ 0 h 5166077"/>
              <a:gd name="connsiteX3" fmla="*/ 5143500 w 5143500"/>
              <a:gd name="connsiteY3" fmla="*/ 5143500 h 5166077"/>
              <a:gd name="connsiteX4" fmla="*/ 209782 w 5143500"/>
              <a:gd name="connsiteY4" fmla="*/ 5166077 h 5166077"/>
              <a:gd name="connsiteX5" fmla="*/ 0 w 5143500"/>
              <a:gd name="connsiteY5" fmla="*/ 5143500 h 5166077"/>
              <a:gd name="connsiteX0" fmla="*/ 11287 w 4945005"/>
              <a:gd name="connsiteY0" fmla="*/ 5166077 h 5166077"/>
              <a:gd name="connsiteX1" fmla="*/ 0 w 4945005"/>
              <a:gd name="connsiteY1" fmla="*/ 18342 h 5166077"/>
              <a:gd name="connsiteX2" fmla="*/ 2528300 w 4945005"/>
              <a:gd name="connsiteY2" fmla="*/ 0 h 5166077"/>
              <a:gd name="connsiteX3" fmla="*/ 4945005 w 4945005"/>
              <a:gd name="connsiteY3" fmla="*/ 5143500 h 5166077"/>
              <a:gd name="connsiteX4" fmla="*/ 11287 w 4945005"/>
              <a:gd name="connsiteY4" fmla="*/ 5166077 h 5166077"/>
              <a:gd name="connsiteX0" fmla="*/ 1329495 w 4945005"/>
              <a:gd name="connsiteY0" fmla="*/ 5153850 h 5153850"/>
              <a:gd name="connsiteX1" fmla="*/ 0 w 4945005"/>
              <a:gd name="connsiteY1" fmla="*/ 18342 h 5153850"/>
              <a:gd name="connsiteX2" fmla="*/ 2528300 w 4945005"/>
              <a:gd name="connsiteY2" fmla="*/ 0 h 5153850"/>
              <a:gd name="connsiteX3" fmla="*/ 4945005 w 4945005"/>
              <a:gd name="connsiteY3" fmla="*/ 5143500 h 5153850"/>
              <a:gd name="connsiteX4" fmla="*/ 1329495 w 4945005"/>
              <a:gd name="connsiteY4" fmla="*/ 5153850 h 5153850"/>
              <a:gd name="connsiteX0" fmla="*/ 3762 w 3619272"/>
              <a:gd name="connsiteY0" fmla="*/ 5153850 h 5153850"/>
              <a:gd name="connsiteX1" fmla="*/ 3762 w 3619272"/>
              <a:gd name="connsiteY1" fmla="*/ 12481 h 5153850"/>
              <a:gd name="connsiteX2" fmla="*/ 1202567 w 3619272"/>
              <a:gd name="connsiteY2" fmla="*/ 0 h 5153850"/>
              <a:gd name="connsiteX3" fmla="*/ 3619272 w 3619272"/>
              <a:gd name="connsiteY3" fmla="*/ 5143500 h 5153850"/>
              <a:gd name="connsiteX4" fmla="*/ 3762 w 3619272"/>
              <a:gd name="connsiteY4" fmla="*/ 5153850 h 515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272" h="5153850">
                <a:moveTo>
                  <a:pt x="3762" y="5153850"/>
                </a:moveTo>
                <a:cubicBezTo>
                  <a:pt x="0" y="3437938"/>
                  <a:pt x="7524" y="1728393"/>
                  <a:pt x="3762" y="12481"/>
                </a:cubicBezTo>
                <a:lnTo>
                  <a:pt x="1202567" y="0"/>
                </a:lnTo>
                <a:lnTo>
                  <a:pt x="3619272" y="5143500"/>
                </a:lnTo>
                <a:lnTo>
                  <a:pt x="3762" y="5153850"/>
                </a:ln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TW" altLang="en-US"/>
          </a:p>
        </p:txBody>
      </p:sp>
      <p:sp>
        <p:nvSpPr>
          <p:cNvPr id="6" name="手繪多邊形 5"/>
          <p:cNvSpPr/>
          <p:nvPr/>
        </p:nvSpPr>
        <p:spPr>
          <a:xfrm rot="1500000">
            <a:off x="2593891" y="-468636"/>
            <a:ext cx="304758" cy="7838941"/>
          </a:xfrm>
          <a:custGeom>
            <a:avLst/>
            <a:gdLst>
              <a:gd name="connsiteX0" fmla="*/ 0 w 225024"/>
              <a:gd name="connsiteY0" fmla="*/ 0 h 5940000"/>
              <a:gd name="connsiteX1" fmla="*/ 225024 w 225024"/>
              <a:gd name="connsiteY1" fmla="*/ 0 h 5940000"/>
              <a:gd name="connsiteX2" fmla="*/ 225024 w 225024"/>
              <a:gd name="connsiteY2" fmla="*/ 5940000 h 5940000"/>
              <a:gd name="connsiteX3" fmla="*/ 0 w 225024"/>
              <a:gd name="connsiteY3" fmla="*/ 5940000 h 5940000"/>
              <a:gd name="connsiteX4" fmla="*/ 0 w 225024"/>
              <a:gd name="connsiteY4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9369 w 234393"/>
              <a:gd name="connsiteY0" fmla="*/ 0 h 5940000"/>
              <a:gd name="connsiteX1" fmla="*/ 234393 w 234393"/>
              <a:gd name="connsiteY1" fmla="*/ 0 h 5940000"/>
              <a:gd name="connsiteX2" fmla="*/ 228474 w 234393"/>
              <a:gd name="connsiteY2" fmla="*/ 63230 h 5940000"/>
              <a:gd name="connsiteX3" fmla="*/ 234393 w 234393"/>
              <a:gd name="connsiteY3" fmla="*/ 5940000 h 5940000"/>
              <a:gd name="connsiteX4" fmla="*/ 9369 w 234393"/>
              <a:gd name="connsiteY4" fmla="*/ 5940000 h 5940000"/>
              <a:gd name="connsiteX5" fmla="*/ 0 w 234393"/>
              <a:gd name="connsiteY5" fmla="*/ 159259 h 5940000"/>
              <a:gd name="connsiteX6" fmla="*/ 9369 w 234393"/>
              <a:gd name="connsiteY6" fmla="*/ 0 h 5940000"/>
              <a:gd name="connsiteX0" fmla="*/ 9369 w 234393"/>
              <a:gd name="connsiteY0" fmla="*/ 0 h 5940000"/>
              <a:gd name="connsiteX1" fmla="*/ 228474 w 234393"/>
              <a:gd name="connsiteY1" fmla="*/ 63230 h 5940000"/>
              <a:gd name="connsiteX2" fmla="*/ 234393 w 234393"/>
              <a:gd name="connsiteY2" fmla="*/ 5940000 h 5940000"/>
              <a:gd name="connsiteX3" fmla="*/ 9369 w 234393"/>
              <a:gd name="connsiteY3" fmla="*/ 5940000 h 5940000"/>
              <a:gd name="connsiteX4" fmla="*/ 0 w 234393"/>
              <a:gd name="connsiteY4" fmla="*/ 159259 h 5940000"/>
              <a:gd name="connsiteX5" fmla="*/ 9369 w 234393"/>
              <a:gd name="connsiteY5" fmla="*/ 0 h 594000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34393 w 234393"/>
              <a:gd name="connsiteY2" fmla="*/ 5876770 h 5876770"/>
              <a:gd name="connsiteX3" fmla="*/ 9369 w 234393"/>
              <a:gd name="connsiteY3" fmla="*/ 5876770 h 5876770"/>
              <a:gd name="connsiteX4" fmla="*/ 0 w 234393"/>
              <a:gd name="connsiteY4" fmla="*/ 96029 h 5876770"/>
              <a:gd name="connsiteX0" fmla="*/ 0 w 234393"/>
              <a:gd name="connsiteY0" fmla="*/ 96029 h 5876770"/>
              <a:gd name="connsiteX1" fmla="*/ 228474 w 234393"/>
              <a:gd name="connsiteY1" fmla="*/ 0 h 5876770"/>
              <a:gd name="connsiteX2" fmla="*/ 219866 w 234393"/>
              <a:gd name="connsiteY2" fmla="*/ 5773826 h 5876770"/>
              <a:gd name="connsiteX3" fmla="*/ 234393 w 234393"/>
              <a:gd name="connsiteY3" fmla="*/ 5876770 h 5876770"/>
              <a:gd name="connsiteX4" fmla="*/ 9369 w 234393"/>
              <a:gd name="connsiteY4" fmla="*/ 5876770 h 5876770"/>
              <a:gd name="connsiteX5" fmla="*/ 0 w 234393"/>
              <a:gd name="connsiteY5" fmla="*/ 96029 h 5876770"/>
              <a:gd name="connsiteX0" fmla="*/ 0 w 228474"/>
              <a:gd name="connsiteY0" fmla="*/ 96029 h 5876770"/>
              <a:gd name="connsiteX1" fmla="*/ 228474 w 228474"/>
              <a:gd name="connsiteY1" fmla="*/ 0 h 5876770"/>
              <a:gd name="connsiteX2" fmla="*/ 219866 w 228474"/>
              <a:gd name="connsiteY2" fmla="*/ 5773826 h 5876770"/>
              <a:gd name="connsiteX3" fmla="*/ 9369 w 228474"/>
              <a:gd name="connsiteY3" fmla="*/ 5876770 h 5876770"/>
              <a:gd name="connsiteX4" fmla="*/ 0 w 228474"/>
              <a:gd name="connsiteY4" fmla="*/ 96029 h 587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474" h="5876770">
                <a:moveTo>
                  <a:pt x="0" y="96029"/>
                </a:moveTo>
                <a:lnTo>
                  <a:pt x="228474" y="0"/>
                </a:lnTo>
                <a:cubicBezTo>
                  <a:pt x="225605" y="1924609"/>
                  <a:pt x="222735" y="3849217"/>
                  <a:pt x="219866" y="5773826"/>
                </a:cubicBezTo>
                <a:lnTo>
                  <a:pt x="9369" y="5876770"/>
                </a:lnTo>
                <a:lnTo>
                  <a:pt x="0" y="96029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10" name="內容版面配置區 16"/>
          <p:cNvSpPr>
            <a:spLocks noGrp="1"/>
          </p:cNvSpPr>
          <p:nvPr>
            <p:ph sz="quarter" idx="22"/>
          </p:nvPr>
        </p:nvSpPr>
        <p:spPr>
          <a:xfrm>
            <a:off x="4436985" y="996575"/>
            <a:ext cx="4365485" cy="5042715"/>
          </a:xfrm>
        </p:spPr>
        <p:txBody>
          <a:bodyPr/>
          <a:lstStyle>
            <a:lvl1pPr>
              <a:buFont typeface="Arial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11" name="文字版面配置區 12"/>
          <p:cNvSpPr>
            <a:spLocks noGrp="1"/>
          </p:cNvSpPr>
          <p:nvPr>
            <p:ph type="body" sz="quarter" idx="19"/>
          </p:nvPr>
        </p:nvSpPr>
        <p:spPr>
          <a:xfrm>
            <a:off x="665566" y="953725"/>
            <a:ext cx="2421269" cy="2070345"/>
          </a:xfrm>
        </p:spPr>
        <p:txBody>
          <a:bodyPr>
            <a:normAutofit/>
          </a:bodyPr>
          <a:lstStyle>
            <a:lvl1pPr marL="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1" lang="zh-TW" altLang="en-US" sz="3000" b="1" kern="1200" dirty="0" smtClean="0">
                <a:solidFill>
                  <a:srgbClr val="00698E"/>
                </a:solidFill>
                <a:latin typeface="Gill Sans MT" pitchFamily="34" charset="0"/>
                <a:ea typeface="微軟正黑體" pitchFamily="34" charset="-120"/>
                <a:cs typeface="+mn-cs"/>
              </a:defRPr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23"/>
          </p:nvPr>
        </p:nvSpPr>
        <p:spPr>
          <a:xfrm>
            <a:off x="179388" y="6423025"/>
            <a:ext cx="8802687" cy="434975"/>
          </a:xfrm>
        </p:spPr>
        <p:txBody>
          <a:bodyPr/>
          <a:lstStyle>
            <a:lvl1pPr algn="r">
              <a:defRPr sz="105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D57E85D8-6932-4B9E-93FC-5161EF5AE4BD}" type="slidenum">
              <a:rPr lang="zh-TW" altLang="en-US"/>
              <a:pPr>
                <a:defRPr/>
              </a:pPr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Y:\暫放區\TOM\簡英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6025" y="2528888"/>
            <a:ext cx="67119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\\Auhqfs01\agm006$\Corpcom\Library\CIS\AUO\Logo Combination\AUO only\企業標誌 AUO only [轉換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08888" y="322263"/>
            <a:ext cx="1149350" cy="40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手繪多邊形 3"/>
          <p:cNvSpPr/>
          <p:nvPr/>
        </p:nvSpPr>
        <p:spPr>
          <a:xfrm>
            <a:off x="1" y="6129300"/>
            <a:ext cx="9144000" cy="495057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162 h 10162"/>
              <a:gd name="connsiteX1" fmla="*/ 0 w 10000"/>
              <a:gd name="connsiteY1" fmla="*/ 0 h 10162"/>
              <a:gd name="connsiteX2" fmla="*/ 10000 w 10000"/>
              <a:gd name="connsiteY2" fmla="*/ 162 h 10162"/>
              <a:gd name="connsiteX3" fmla="*/ 10000 w 10000"/>
              <a:gd name="connsiteY3" fmla="*/ 10162 h 10162"/>
              <a:gd name="connsiteX4" fmla="*/ 0 w 10000"/>
              <a:gd name="connsiteY4" fmla="*/ 10162 h 10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162">
                <a:moveTo>
                  <a:pt x="0" y="10162"/>
                </a:moveTo>
                <a:lnTo>
                  <a:pt x="0" y="0"/>
                </a:lnTo>
                <a:lnTo>
                  <a:pt x="10000" y="162"/>
                </a:lnTo>
                <a:lnTo>
                  <a:pt x="10000" y="10162"/>
                </a:lnTo>
                <a:lnTo>
                  <a:pt x="0" y="10162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sp>
        <p:nvSpPr>
          <p:cNvPr id="5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242104-067A-47FC-B643-2306F7C8860E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4"/>
          <p:cNvGrpSpPr>
            <a:grpSpLocks/>
          </p:cNvGrpSpPr>
          <p:nvPr/>
        </p:nvGrpSpPr>
        <p:grpSpPr bwMode="auto">
          <a:xfrm flipH="1">
            <a:off x="1782763" y="0"/>
            <a:ext cx="7361237" cy="6886575"/>
            <a:chOff x="-306" y="0"/>
            <a:chExt cx="7362615" cy="6885918"/>
          </a:xfrm>
        </p:grpSpPr>
        <p:sp>
          <p:nvSpPr>
            <p:cNvPr id="3" name="手繪多邊形 2"/>
            <p:cNvSpPr/>
            <p:nvPr userDrawn="1"/>
          </p:nvSpPr>
          <p:spPr>
            <a:xfrm>
              <a:off x="-306" y="0"/>
              <a:ext cx="5792284" cy="6885918"/>
            </a:xfrm>
            <a:custGeom>
              <a:avLst/>
              <a:gdLst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5143500 w 5143500"/>
                <a:gd name="connsiteY2" fmla="*/ 5143500 h 5143500"/>
                <a:gd name="connsiteX3" fmla="*/ 0 w 5143500"/>
                <a:gd name="connsiteY3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1628775 w 5143500"/>
                <a:gd name="connsiteY2" fmla="*/ 161925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0 w 5143500"/>
                <a:gd name="connsiteY0" fmla="*/ 5143500 h 5143500"/>
                <a:gd name="connsiteX1" fmla="*/ 0 w 5143500"/>
                <a:gd name="connsiteY1" fmla="*/ 0 h 5143500"/>
                <a:gd name="connsiteX2" fmla="*/ 2726795 w 5143500"/>
                <a:gd name="connsiteY2" fmla="*/ 0 h 5143500"/>
                <a:gd name="connsiteX3" fmla="*/ 5143500 w 5143500"/>
                <a:gd name="connsiteY3" fmla="*/ 5143500 h 5143500"/>
                <a:gd name="connsiteX4" fmla="*/ 0 w 5143500"/>
                <a:gd name="connsiteY4" fmla="*/ 5143500 h 5143500"/>
                <a:gd name="connsiteX0" fmla="*/ 989937 w 6929557"/>
                <a:gd name="connsiteY0" fmla="*/ 5143500 h 6000750"/>
                <a:gd name="connsiteX1" fmla="*/ 989937 w 6929557"/>
                <a:gd name="connsiteY1" fmla="*/ 0 h 6000750"/>
                <a:gd name="connsiteX2" fmla="*/ 3716732 w 6929557"/>
                <a:gd name="connsiteY2" fmla="*/ 0 h 6000750"/>
                <a:gd name="connsiteX3" fmla="*/ 6929558 w 6929557"/>
                <a:gd name="connsiteY3" fmla="*/ 5143500 h 6000750"/>
                <a:gd name="connsiteX4" fmla="*/ 989937 w 6929557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989937 w 6929558"/>
                <a:gd name="connsiteY0" fmla="*/ 5143500 h 6000750"/>
                <a:gd name="connsiteX1" fmla="*/ 989937 w 6929558"/>
                <a:gd name="connsiteY1" fmla="*/ 0 h 6000750"/>
                <a:gd name="connsiteX2" fmla="*/ 3716732 w 6929558"/>
                <a:gd name="connsiteY2" fmla="*/ 0 h 6000750"/>
                <a:gd name="connsiteX3" fmla="*/ 6929558 w 6929558"/>
                <a:gd name="connsiteY3" fmla="*/ 5143500 h 6000750"/>
                <a:gd name="connsiteX4" fmla="*/ 989937 w 6929558"/>
                <a:gd name="connsiteY4" fmla="*/ 5143500 h 6000750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2730539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3744 w 5943365"/>
                <a:gd name="connsiteY0" fmla="*/ 5143500 h 6446838"/>
                <a:gd name="connsiteX1" fmla="*/ 3744 w 5943365"/>
                <a:gd name="connsiteY1" fmla="*/ 0 h 6446838"/>
                <a:gd name="connsiteX2" fmla="*/ 3513518 w 5943365"/>
                <a:gd name="connsiteY2" fmla="*/ 0 h 6446838"/>
                <a:gd name="connsiteX3" fmla="*/ 5943365 w 5943365"/>
                <a:gd name="connsiteY3" fmla="*/ 5143500 h 6446838"/>
                <a:gd name="connsiteX4" fmla="*/ 3744 w 5943365"/>
                <a:gd name="connsiteY4" fmla="*/ 5143500 h 6446838"/>
                <a:gd name="connsiteX0" fmla="*/ 0 w 5939621"/>
                <a:gd name="connsiteY0" fmla="*/ 5143500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0 w 5939621"/>
                <a:gd name="connsiteY4" fmla="*/ 5143500 h 5143500"/>
                <a:gd name="connsiteX0" fmla="*/ 1615432 w 5939621"/>
                <a:gd name="connsiteY0" fmla="*/ 5122646 h 5143500"/>
                <a:gd name="connsiteX1" fmla="*/ 0 w 5939621"/>
                <a:gd name="connsiteY1" fmla="*/ 0 h 5143500"/>
                <a:gd name="connsiteX2" fmla="*/ 3509774 w 5939621"/>
                <a:gd name="connsiteY2" fmla="*/ 0 h 5143500"/>
                <a:gd name="connsiteX3" fmla="*/ 5939621 w 5939621"/>
                <a:gd name="connsiteY3" fmla="*/ 5143500 h 5143500"/>
                <a:gd name="connsiteX4" fmla="*/ 1615432 w 5939621"/>
                <a:gd name="connsiteY4" fmla="*/ 5122646 h 5143500"/>
                <a:gd name="connsiteX0" fmla="*/ 0 w 4324189"/>
                <a:gd name="connsiteY0" fmla="*/ 5122646 h 5143500"/>
                <a:gd name="connsiteX1" fmla="*/ 0 w 4324189"/>
                <a:gd name="connsiteY1" fmla="*/ 0 h 5143500"/>
                <a:gd name="connsiteX2" fmla="*/ 1894342 w 4324189"/>
                <a:gd name="connsiteY2" fmla="*/ 0 h 5143500"/>
                <a:gd name="connsiteX3" fmla="*/ 4324189 w 4324189"/>
                <a:gd name="connsiteY3" fmla="*/ 5143500 h 5143500"/>
                <a:gd name="connsiteX4" fmla="*/ 0 w 4324189"/>
                <a:gd name="connsiteY4" fmla="*/ 5122646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4189" h="5143500">
                  <a:moveTo>
                    <a:pt x="0" y="5122646"/>
                  </a:moveTo>
                  <a:cubicBezTo>
                    <a:pt x="3744" y="3819308"/>
                    <a:pt x="0" y="1714500"/>
                    <a:pt x="0" y="0"/>
                  </a:cubicBezTo>
                  <a:lnTo>
                    <a:pt x="1894342" y="0"/>
                  </a:lnTo>
                  <a:lnTo>
                    <a:pt x="4324189" y="5143500"/>
                  </a:lnTo>
                  <a:lnTo>
                    <a:pt x="0" y="512264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TW" altLang="en-US">
                <a:solidFill>
                  <a:schemeClr val="bg1"/>
                </a:solidFill>
              </a:endParaRPr>
            </a:p>
          </p:txBody>
        </p:sp>
        <p:sp>
          <p:nvSpPr>
            <p:cNvPr id="4" name="手繪多邊形 3"/>
            <p:cNvSpPr/>
            <p:nvPr userDrawn="1"/>
          </p:nvSpPr>
          <p:spPr>
            <a:xfrm flipH="1">
              <a:off x="-306" y="1988774"/>
              <a:ext cx="7362615" cy="3924473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10000 w 10000"/>
                <a:gd name="connsiteY3" fmla="*/ 10000 h 10000"/>
                <a:gd name="connsiteX4" fmla="*/ 0 w 10000"/>
                <a:gd name="connsiteY4" fmla="*/ 10000 h 10000"/>
                <a:gd name="connsiteX0" fmla="*/ 0 w 10000"/>
                <a:gd name="connsiteY0" fmla="*/ 10018 h 10018"/>
                <a:gd name="connsiteX1" fmla="*/ 2000 w 10000"/>
                <a:gd name="connsiteY1" fmla="*/ 18 h 10018"/>
                <a:gd name="connsiteX2" fmla="*/ 8843 w 10000"/>
                <a:gd name="connsiteY2" fmla="*/ 0 h 10018"/>
                <a:gd name="connsiteX3" fmla="*/ 10000 w 10000"/>
                <a:gd name="connsiteY3" fmla="*/ 10018 h 10018"/>
                <a:gd name="connsiteX4" fmla="*/ 0 w 10000"/>
                <a:gd name="connsiteY4" fmla="*/ 10018 h 10018"/>
                <a:gd name="connsiteX0" fmla="*/ 0 w 8843"/>
                <a:gd name="connsiteY0" fmla="*/ 10018 h 10018"/>
                <a:gd name="connsiteX1" fmla="*/ 2000 w 8843"/>
                <a:gd name="connsiteY1" fmla="*/ 18 h 10018"/>
                <a:gd name="connsiteX2" fmla="*/ 8843 w 8843"/>
                <a:gd name="connsiteY2" fmla="*/ 0 h 10018"/>
                <a:gd name="connsiteX3" fmla="*/ 8843 w 8843"/>
                <a:gd name="connsiteY3" fmla="*/ 9995 h 10018"/>
                <a:gd name="connsiteX4" fmla="*/ 0 w 8843"/>
                <a:gd name="connsiteY4" fmla="*/ 10018 h 10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3" h="10018">
                  <a:moveTo>
                    <a:pt x="0" y="10018"/>
                  </a:moveTo>
                  <a:lnTo>
                    <a:pt x="2000" y="18"/>
                  </a:lnTo>
                  <a:lnTo>
                    <a:pt x="8843" y="0"/>
                  </a:lnTo>
                  <a:lnTo>
                    <a:pt x="8843" y="9995"/>
                  </a:lnTo>
                  <a:lnTo>
                    <a:pt x="0" y="10018"/>
                  </a:lnTo>
                  <a:close/>
                </a:path>
              </a:pathLst>
            </a:custGeom>
            <a:gradFill flip="none" rotWithShape="1">
              <a:gsLst>
                <a:gs pos="32000">
                  <a:srgbClr val="0F8AB1"/>
                </a:gs>
                <a:gs pos="70000">
                  <a:srgbClr val="1E4B70"/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 sz="1800">
                <a:solidFill>
                  <a:schemeClr val="bg1"/>
                </a:solidFill>
                <a:ea typeface="微軟正黑體" pitchFamily="34" charset="-120"/>
                <a:cs typeface="新細明體" pitchFamily="-65" charset="-120"/>
              </a:endParaRPr>
            </a:p>
          </p:txBody>
        </p:sp>
      </p:grp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01058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>
            <a:spLocks noChangeArrowheads="1"/>
          </p:cNvSpPr>
          <p:nvPr userDrawn="1"/>
        </p:nvSpPr>
        <p:spPr bwMode="auto">
          <a:xfrm>
            <a:off x="395288" y="6644257"/>
            <a:ext cx="3429000" cy="213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72000" rIns="72000" anchor="b"/>
          <a:lstStyle/>
          <a:p>
            <a:pPr eaLnBrk="1" hangingPunct="1">
              <a:lnSpc>
                <a:spcPct val="80000"/>
              </a:lnSpc>
              <a:defRPr/>
            </a:pP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  <a:cs typeface="Times New Roman" pitchFamily="18" charset="0"/>
                <a:sym typeface="Symbol" pitchFamily="18" charset="2"/>
              </a:rPr>
              <a:t></a:t>
            </a:r>
            <a:r>
              <a:rPr kumimoji="0" lang="en-US" altLang="zh-TW" sz="500" dirty="0" smtClean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2019 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AU </a:t>
            </a:r>
            <a:r>
              <a:rPr kumimoji="0" lang="en-US" altLang="zh-TW" sz="500" dirty="0" err="1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Optronics</a:t>
            </a:r>
            <a:r>
              <a:rPr kumimoji="0" lang="en-US" altLang="zh-TW" sz="500" dirty="0">
                <a:solidFill>
                  <a:srgbClr val="D9D9D9"/>
                </a:solidFill>
                <a:latin typeface="Gill Sans MT" pitchFamily="34" charset="0"/>
                <a:ea typeface="微軟正黑體" pitchFamily="34" charset="-120"/>
              </a:rPr>
              <a:t> Corporation</a:t>
            </a:r>
            <a:endParaRPr kumimoji="0" lang="zh-TW" altLang="en-US" sz="500" dirty="0">
              <a:solidFill>
                <a:srgbClr val="D9D9D9"/>
              </a:solidFill>
              <a:latin typeface="Gill Sans MT" pitchFamily="34" charset="0"/>
              <a:ea typeface="微軟正黑體" pitchFamily="34" charset="-120"/>
            </a:endParaRPr>
          </a:p>
        </p:txBody>
      </p:sp>
      <p:sp>
        <p:nvSpPr>
          <p:cNvPr id="17" name="內容版面配置區 16"/>
          <p:cNvSpPr>
            <a:spLocks noGrp="1"/>
          </p:cNvSpPr>
          <p:nvPr>
            <p:ph sz="quarter" idx="22" hasCustomPrompt="1"/>
          </p:nvPr>
        </p:nvSpPr>
        <p:spPr>
          <a:xfrm>
            <a:off x="566555" y="2048847"/>
            <a:ext cx="8190910" cy="435649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  <a:lvl2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2pPr>
            <a:lvl3pPr>
              <a:defRPr baseline="0">
                <a:solidFill>
                  <a:srgbClr val="333333"/>
                </a:solidFill>
                <a:latin typeface="Gill Sans MT" pitchFamily="34" charset="0"/>
                <a:ea typeface="微軟正黑體" pitchFamily="34" charset="-120"/>
              </a:defRPr>
            </a:lvl3pPr>
          </a:lstStyle>
          <a:p>
            <a:pPr lvl="0"/>
            <a:r>
              <a:rPr lang="en-US" altLang="zh-TW" dirty="0" smtClean="0"/>
              <a:t>Gill Sans MT </a:t>
            </a:r>
          </a:p>
          <a:p>
            <a:pPr lvl="0"/>
            <a:r>
              <a:rPr lang="zh-TW" altLang="en-US" dirty="0" smtClean="0"/>
              <a:t>微軟正黑</a:t>
            </a:r>
          </a:p>
        </p:txBody>
      </p:sp>
      <p:sp>
        <p:nvSpPr>
          <p:cNvPr id="12" name="標題版面配置區 1"/>
          <p:cNvSpPr>
            <a:spLocks noGrp="1"/>
          </p:cNvSpPr>
          <p:nvPr>
            <p:ph type="title" hasCustomPrompt="1"/>
          </p:nvPr>
        </p:nvSpPr>
        <p:spPr>
          <a:xfrm>
            <a:off x="527865" y="308654"/>
            <a:ext cx="7239490" cy="156017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r>
              <a:rPr lang="en-US" altLang="zh-TW" dirty="0" smtClean="0"/>
              <a:t>Content</a:t>
            </a:r>
            <a:br>
              <a:rPr lang="en-US" altLang="zh-TW" dirty="0" smtClean="0"/>
            </a:br>
            <a:r>
              <a:rPr lang="en-US" altLang="zh-TW" dirty="0" smtClean="0"/>
              <a:t>Gill Sans MT or </a:t>
            </a:r>
            <a:r>
              <a:rPr lang="zh-TW" altLang="en-US" dirty="0" smtClean="0"/>
              <a:t>微軟正黑</a:t>
            </a:r>
            <a:endParaRPr lang="zh-TW" altLang="en-US" dirty="0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24"/>
          </p:nvPr>
        </p:nvSpPr>
        <p:spPr>
          <a:xfrm>
            <a:off x="6803885" y="6356352"/>
            <a:ext cx="2133600" cy="365125"/>
          </a:xfrm>
        </p:spPr>
        <p:txBody>
          <a:bodyPr/>
          <a:lstStyle>
            <a:lvl1pPr>
              <a:defRPr>
                <a:latin typeface="Gill Sans MT" pitchFamily="34" charset="0"/>
                <a:ea typeface="微軟正黑體" pitchFamily="34" charset="-120"/>
              </a:defRPr>
            </a:lvl1pPr>
          </a:lstStyle>
          <a:p>
            <a:fld id="{32398B98-0685-45BC-8A26-83E097FA6DEF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3" name="頁尾版面配置區 22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>
                <a:latin typeface="Gill Sans MT" pitchFamily="34" charset="0"/>
                <a:ea typeface="微軟正黑體" pitchFamily="34" charset="-120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78127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  <a:p>
            <a:pPr lvl="1"/>
            <a:r>
              <a:rPr lang="zh-TW" altLang="en-US" noProof="1" smtClean="0"/>
              <a:t>第二層</a:t>
            </a:r>
          </a:p>
          <a:p>
            <a:pPr lvl="2"/>
            <a:r>
              <a:rPr lang="zh-TW" altLang="en-US" noProof="1" smtClean="0"/>
              <a:t>第三層</a:t>
            </a:r>
          </a:p>
          <a:p>
            <a:pPr lvl="3"/>
            <a:r>
              <a:rPr lang="zh-TW" altLang="en-US" noProof="1" smtClean="0"/>
              <a:t>第四層</a:t>
            </a:r>
          </a:p>
          <a:p>
            <a:pPr lvl="4"/>
            <a:r>
              <a:rPr lang="zh-TW" altLang="en-US" noProof="1" smtClean="0"/>
              <a:t>第五層</a:t>
            </a:r>
            <a:endParaRPr lang="zh-TW" altLang="en-US" noProof="1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noProof="1" smtClean="0"/>
              <a:t>按一下以編輯母片標題樣式</a:t>
            </a:r>
            <a:endParaRPr lang="zh-TW" altLang="en-US" noProof="1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noProof="1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9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cover_white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288" y="0"/>
            <a:ext cx="91154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65" r:id="rId1"/>
    <p:sldLayoutId id="2147485866" r:id="rId2"/>
    <p:sldLayoutId id="2147485867" r:id="rId3"/>
    <p:sldLayoutId id="2147485868" r:id="rId4"/>
    <p:sldLayoutId id="2147485869" r:id="rId5"/>
    <p:sldLayoutId id="2147485870" r:id="rId6"/>
    <p:sldLayoutId id="2147485871" r:id="rId7"/>
    <p:sldLayoutId id="2147485872" r:id="rId8"/>
    <p:sldLayoutId id="2147485873" r:id="rId9"/>
    <p:sldLayoutId id="2147485874" r:id="rId10"/>
    <p:sldLayoutId id="214748587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>
          <a:solidFill>
            <a:srgbClr val="11111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600">
          <a:solidFill>
            <a:srgbClr val="11111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400">
          <a:solidFill>
            <a:srgbClr val="11111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200">
          <a:solidFill>
            <a:srgbClr val="11111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000">
          <a:solidFill>
            <a:srgbClr val="11111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:\Library\MarCom\Design\01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-9525"/>
            <a:ext cx="9139238" cy="688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30238" y="6583363"/>
            <a:ext cx="2605087" cy="19843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TW" sz="700">
                <a:solidFill>
                  <a:srgbClr val="A6A6A6"/>
                </a:solidFill>
                <a:ea typeface="微軟正黑體" pitchFamily="34" charset="-120"/>
              </a:rPr>
              <a:t>© 2015 AU Optronics Corporation – Proprietary and Confidential</a:t>
            </a:r>
          </a:p>
        </p:txBody>
      </p:sp>
      <p:sp>
        <p:nvSpPr>
          <p:cNvPr id="2053" name="Rectangle 9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68313" y="1844675"/>
            <a:ext cx="8496300" cy="396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2054" name="Rectangle 10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66725" y="692150"/>
            <a:ext cx="77057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2055" name="Text Box 18"/>
          <p:cNvSpPr txBox="1">
            <a:spLocks noChangeArrowheads="1"/>
          </p:cNvSpPr>
          <p:nvPr/>
        </p:nvSpPr>
        <p:spPr bwMode="auto">
          <a:xfrm>
            <a:off x="4343400" y="6553200"/>
            <a:ext cx="6096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Arial" pitchFamily="34" charset="0"/>
              <a:buNone/>
              <a:defRPr/>
            </a:pPr>
            <a:fld id="{5B4140F3-5F9A-444B-9E33-A3E3770D583B}" type="slidenum">
              <a:rPr kumimoji="0" lang="zh-TW" altLang="en-US" sz="1000">
                <a:solidFill>
                  <a:schemeClr val="bg2"/>
                </a:solidFill>
                <a:ea typeface="微軟正黑體" pitchFamily="34" charset="-120"/>
              </a:rPr>
              <a:pPr>
                <a:spcBef>
                  <a:spcPct val="50000"/>
                </a:spcBef>
                <a:buFont typeface="Arial" pitchFamily="34" charset="0"/>
                <a:buNone/>
                <a:defRPr/>
              </a:pPr>
              <a:t>‹#›</a:t>
            </a:fld>
            <a:endParaRPr kumimoji="0" lang="en-US" altLang="zh-TW" sz="1000">
              <a:solidFill>
                <a:schemeClr val="bg2"/>
              </a:solidFill>
              <a:ea typeface="微軟正黑體" pitchFamily="34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76" r:id="rId1"/>
    <p:sldLayoutId id="2147485877" r:id="rId2"/>
    <p:sldLayoutId id="2147485878" r:id="rId3"/>
    <p:sldLayoutId id="2147485879" r:id="rId4"/>
    <p:sldLayoutId id="2147485880" r:id="rId5"/>
    <p:sldLayoutId id="2147485881" r:id="rId6"/>
    <p:sldLayoutId id="2147485882" r:id="rId7"/>
    <p:sldLayoutId id="2147485883" r:id="rId8"/>
    <p:sldLayoutId id="2147485884" r:id="rId9"/>
    <p:sldLayoutId id="2147485885" r:id="rId10"/>
    <p:sldLayoutId id="2147485886" r:id="rId11"/>
    <p:sldLayoutId id="2147485887" r:id="rId12"/>
    <p:sldLayoutId id="2147485888" r:id="rId13"/>
    <p:sldLayoutId id="2147485889" r:id="rId14"/>
    <p:sldLayoutId id="2147485890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rgbClr val="111111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2000">
          <a:solidFill>
            <a:srgbClr val="11111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600">
          <a:solidFill>
            <a:srgbClr val="11111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400">
          <a:solidFill>
            <a:srgbClr val="11111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200">
          <a:solidFill>
            <a:srgbClr val="11111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sz="1000">
          <a:solidFill>
            <a:srgbClr val="11111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l"/>
        <a:defRPr kumimoji="1" sz="1000">
          <a:solidFill>
            <a:srgbClr val="11111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1" descr="Y:\暫放區\TOM\繁英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3175"/>
            <a:ext cx="9144000" cy="686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891" r:id="rId1"/>
    <p:sldLayoutId id="2147485892" r:id="rId2"/>
    <p:sldLayoutId id="2147485893" r:id="rId3"/>
    <p:sldLayoutId id="2147485894" r:id="rId4"/>
    <p:sldLayoutId id="2147485895" r:id="rId5"/>
    <p:sldLayoutId id="2147485896" r:id="rId6"/>
    <p:sldLayoutId id="2147485897" r:id="rId7"/>
    <p:sldLayoutId id="2147485898" r:id="rId8"/>
    <p:sldLayoutId id="2147485899" r:id="rId9"/>
    <p:sldLayoutId id="2147485900" r:id="rId10"/>
    <p:sldLayoutId id="214748590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Group 9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4099" name="Picture 4" descr="2015ppttemplate_endingpage_deepbg"/>
            <p:cNvPicPr>
              <a:picLocks noChangeAspect="1" noChangeArrowheads="1"/>
            </p:cNvPicPr>
            <p:nvPr userDrawn="1"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0" y="0"/>
              <a:ext cx="5760" cy="4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00" name="Picture 5" descr="AUOlogo_InnovatingLife_white"/>
            <p:cNvPicPr>
              <a:picLocks noChangeAspect="1" noChangeArrowheads="1"/>
            </p:cNvPicPr>
            <p:nvPr userDrawn="1"/>
          </p:nvPicPr>
          <p:blipFill>
            <a:blip r:embed="rId14" cstate="print"/>
            <a:srcRect r="82" b="-197"/>
            <a:stretch>
              <a:fillRect/>
            </a:stretch>
          </p:blipFill>
          <p:spPr bwMode="auto">
            <a:xfrm>
              <a:off x="1655" y="1661"/>
              <a:ext cx="2404" cy="1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02" r:id="rId1"/>
    <p:sldLayoutId id="2147485903" r:id="rId2"/>
    <p:sldLayoutId id="2147485904" r:id="rId3"/>
    <p:sldLayoutId id="2147485905" r:id="rId4"/>
    <p:sldLayoutId id="2147485906" r:id="rId5"/>
    <p:sldLayoutId id="2147485907" r:id="rId6"/>
    <p:sldLayoutId id="2147485908" r:id="rId7"/>
    <p:sldLayoutId id="2147485909" r:id="rId8"/>
    <p:sldLayoutId id="2147485910" r:id="rId9"/>
    <p:sldLayoutId id="2147485911" r:id="rId10"/>
    <p:sldLayoutId id="214748591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pitchFamily="34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標題版面配置區 1"/>
          <p:cNvSpPr>
            <a:spLocks noGrp="1"/>
          </p:cNvSpPr>
          <p:nvPr>
            <p:ph type="title"/>
          </p:nvPr>
        </p:nvSpPr>
        <p:spPr bwMode="auto">
          <a:xfrm>
            <a:off x="528638" y="307975"/>
            <a:ext cx="7373937" cy="1185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Content</a:t>
            </a:r>
            <a:br>
              <a:rPr lang="en-US" altLang="zh-TW" smtClean="0"/>
            </a:br>
            <a:r>
              <a:rPr lang="en-US" altLang="zh-TW" smtClean="0"/>
              <a:t>Gill Sans MT </a:t>
            </a:r>
            <a:r>
              <a:rPr lang="zh-TW" altLang="en-US" smtClean="0"/>
              <a:t> </a:t>
            </a:r>
            <a:r>
              <a:rPr lang="en-US" altLang="zh-TW" smtClean="0"/>
              <a:t>or </a:t>
            </a:r>
            <a:r>
              <a:rPr lang="zh-TW" altLang="en-US" smtClean="0"/>
              <a:t>微軟正黑</a:t>
            </a:r>
          </a:p>
        </p:txBody>
      </p:sp>
      <p:sp>
        <p:nvSpPr>
          <p:cNvPr id="5123" name="文字版面配置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smtClean="0"/>
              <a:t>Gill Sans MT</a:t>
            </a:r>
          </a:p>
          <a:p>
            <a:pPr lvl="0"/>
            <a:r>
              <a:rPr lang="zh-TW" altLang="en-US" smtClean="0"/>
              <a:t>微軟正黑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83A2"/>
                </a:solidFill>
                <a:latin typeface="Gill Sans MT" pitchFamily="34" charset="0"/>
                <a:ea typeface="微軟正黑體" pitchFamily="34" charset="-120"/>
              </a:defRPr>
            </a:lvl1pPr>
          </a:lstStyle>
          <a:p>
            <a:pPr>
              <a:defRPr/>
            </a:pPr>
            <a:fld id="{BE1E032D-6315-417C-9451-2B90EDED9A54}" type="slidenum">
              <a:rPr lang="zh-TW" altLang="en-US"/>
              <a:pPr>
                <a:defRPr/>
              </a:pPr>
              <a:t>‹#›</a:t>
            </a:fld>
            <a:endParaRPr lang="zh-TW" altLang="en-US"/>
          </a:p>
        </p:txBody>
      </p:sp>
      <p:sp>
        <p:nvSpPr>
          <p:cNvPr id="8" name="手繪多邊形 7"/>
          <p:cNvSpPr/>
          <p:nvPr/>
        </p:nvSpPr>
        <p:spPr>
          <a:xfrm rot="16200000" flipV="1">
            <a:off x="-208637" y="221384"/>
            <a:ext cx="989070" cy="38129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2000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lose/>
              </a:path>
            </a:pathLst>
          </a:custGeom>
          <a:gradFill flip="none" rotWithShape="1">
            <a:gsLst>
              <a:gs pos="32000">
                <a:srgbClr val="0F8AB1"/>
              </a:gs>
              <a:gs pos="70000">
                <a:srgbClr val="1E4B70"/>
              </a:gs>
            </a:gsLst>
            <a:path path="circle">
              <a:fillToRect r="100000" b="100000"/>
            </a:path>
            <a:tileRect l="-100000" t="-10000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TW" altLang="en-US" sz="1800">
              <a:solidFill>
                <a:schemeClr val="tx1"/>
              </a:solidFill>
              <a:ea typeface="微軟正黑體" pitchFamily="34" charset="-120"/>
              <a:cs typeface="新細明體" pitchFamily="-65" charset="-120"/>
            </a:endParaRPr>
          </a:p>
        </p:txBody>
      </p:sp>
      <p:pic>
        <p:nvPicPr>
          <p:cNvPr id="5130" name="Picture 16" descr="C:\Documents and Settings\tomcctang\桌面\au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43863" y="285750"/>
            <a:ext cx="814387" cy="28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6033" r:id="rId1"/>
    <p:sldLayoutId id="2147486034" r:id="rId2"/>
    <p:sldLayoutId id="2147486035" r:id="rId3"/>
    <p:sldLayoutId id="2147486037" r:id="rId4"/>
    <p:sldLayoutId id="2147486038" r:id="rId5"/>
    <p:sldLayoutId id="2147486039" r:id="rId6"/>
    <p:sldLayoutId id="2147486040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404040"/>
          </a:solidFill>
          <a:latin typeface="Gill Sans MT" pitchFamily="34" charset="0"/>
          <a:ea typeface="微軟正黑體" pitchFamily="34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rgbClr val="404040"/>
          </a:solidFill>
          <a:latin typeface="Gill Sans MT" pitchFamily="34" charset="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" Target="slide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34.png"/><Relationship Id="rId7" Type="http://schemas.openxmlformats.org/officeDocument/2006/relationships/slide" Target="slide4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39.xml"/><Relationship Id="rId11" Type="http://schemas.openxmlformats.org/officeDocument/2006/relationships/image" Target="../media/image27.png"/><Relationship Id="rId5" Type="http://schemas.openxmlformats.org/officeDocument/2006/relationships/slide" Target="slide7.xml"/><Relationship Id="rId10" Type="http://schemas.openxmlformats.org/officeDocument/2006/relationships/slide" Target="slide43.xml"/><Relationship Id="rId4" Type="http://schemas.openxmlformats.org/officeDocument/2006/relationships/image" Target="../media/image13.png"/><Relationship Id="rId9" Type="http://schemas.openxmlformats.org/officeDocument/2006/relationships/slide" Target="slide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slide" Target="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7.xm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39.png"/><Relationship Id="rId4" Type="http://schemas.openxmlformats.org/officeDocument/2006/relationships/slide" Target="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slide" Target="slide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.png"/><Relationship Id="rId5" Type="http://schemas.openxmlformats.org/officeDocument/2006/relationships/slide" Target="slide7.xml"/><Relationship Id="rId4" Type="http://schemas.openxmlformats.org/officeDocument/2006/relationships/image" Target="../media/image13.pn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48.xml"/><Relationship Id="rId13" Type="http://schemas.openxmlformats.org/officeDocument/2006/relationships/slide" Target="slide43.xml"/><Relationship Id="rId3" Type="http://schemas.openxmlformats.org/officeDocument/2006/relationships/image" Target="../media/image43.png"/><Relationship Id="rId7" Type="http://schemas.openxmlformats.org/officeDocument/2006/relationships/slide" Target="slide46.xml"/><Relationship Id="rId12" Type="http://schemas.openxmlformats.org/officeDocument/2006/relationships/slide" Target="slide4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45.xml"/><Relationship Id="rId11" Type="http://schemas.openxmlformats.org/officeDocument/2006/relationships/slide" Target="slide52.xml"/><Relationship Id="rId5" Type="http://schemas.openxmlformats.org/officeDocument/2006/relationships/slide" Target="slide7.xml"/><Relationship Id="rId10" Type="http://schemas.openxmlformats.org/officeDocument/2006/relationships/slide" Target="slide59.xml"/><Relationship Id="rId4" Type="http://schemas.openxmlformats.org/officeDocument/2006/relationships/image" Target="../media/image13.png"/><Relationship Id="rId9" Type="http://schemas.openxmlformats.org/officeDocument/2006/relationships/slide" Target="slide50.xml"/><Relationship Id="rId1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slide" Target="slide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0.png"/><Relationship Id="rId5" Type="http://schemas.openxmlformats.org/officeDocument/2006/relationships/slide" Target="slide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57.xml"/><Relationship Id="rId13" Type="http://schemas.openxmlformats.org/officeDocument/2006/relationships/slide" Target="slide43.xml"/><Relationship Id="rId3" Type="http://schemas.openxmlformats.org/officeDocument/2006/relationships/image" Target="../media/image46.png"/><Relationship Id="rId7" Type="http://schemas.openxmlformats.org/officeDocument/2006/relationships/slide" Target="slide55.xml"/><Relationship Id="rId12" Type="http://schemas.openxmlformats.org/officeDocument/2006/relationships/slide" Target="slide5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54.xml"/><Relationship Id="rId11" Type="http://schemas.openxmlformats.org/officeDocument/2006/relationships/slide" Target="slide59.xml"/><Relationship Id="rId5" Type="http://schemas.openxmlformats.org/officeDocument/2006/relationships/slide" Target="slide7.xml"/><Relationship Id="rId10" Type="http://schemas.openxmlformats.org/officeDocument/2006/relationships/slide" Target="slide52.xml"/><Relationship Id="rId4" Type="http://schemas.openxmlformats.org/officeDocument/2006/relationships/image" Target="../media/image13.png"/><Relationship Id="rId9" Type="http://schemas.openxmlformats.org/officeDocument/2006/relationships/slide" Target="slide58.xml"/><Relationship Id="rId1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3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slide" Target="slide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64.xml"/><Relationship Id="rId13" Type="http://schemas.openxmlformats.org/officeDocument/2006/relationships/slide" Target="slide59.xml"/><Relationship Id="rId3" Type="http://schemas.openxmlformats.org/officeDocument/2006/relationships/image" Target="../media/image13.png"/><Relationship Id="rId7" Type="http://schemas.openxmlformats.org/officeDocument/2006/relationships/slide" Target="slide62.xml"/><Relationship Id="rId12" Type="http://schemas.openxmlformats.org/officeDocument/2006/relationships/slide" Target="slide5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61.xml"/><Relationship Id="rId11" Type="http://schemas.openxmlformats.org/officeDocument/2006/relationships/slide" Target="slide63.xml"/><Relationship Id="rId5" Type="http://schemas.openxmlformats.org/officeDocument/2006/relationships/image" Target="../media/image61.png"/><Relationship Id="rId15" Type="http://schemas.openxmlformats.org/officeDocument/2006/relationships/image" Target="../media/image27.png"/><Relationship Id="rId10" Type="http://schemas.openxmlformats.org/officeDocument/2006/relationships/slide" Target="slide69.xml"/><Relationship Id="rId4" Type="http://schemas.openxmlformats.org/officeDocument/2006/relationships/slide" Target="slide7.xml"/><Relationship Id="rId9" Type="http://schemas.openxmlformats.org/officeDocument/2006/relationships/slide" Target="slide66.xml"/><Relationship Id="rId14" Type="http://schemas.openxmlformats.org/officeDocument/2006/relationships/slide" Target="slide4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slide" Target="slide7.xml"/><Relationship Id="rId3" Type="http://schemas.openxmlformats.org/officeDocument/2006/relationships/image" Target="../media/image13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2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4610554/citedby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://allincamera.github.io/post/noise_and_denoise1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4.xml"/><Relationship Id="rId6" Type="http://schemas.openxmlformats.org/officeDocument/2006/relationships/hyperlink" Target="https://jason-chen-1992.weebly.com/home/-noise-and-filter" TargetMode="External"/><Relationship Id="rId5" Type="http://schemas.openxmlformats.org/officeDocument/2006/relationships/hyperlink" Target="https://www.spiedigitallibrary.org/profile/notfound?author=N._Robert_Bennett" TargetMode="External"/><Relationship Id="rId4" Type="http://schemas.openxmlformats.org/officeDocument/2006/relationships/hyperlink" Target="https://www.spiedigitallibrary.org/profile/Richard.Weisfield-6550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79.png"/><Relationship Id="rId4" Type="http://schemas.openxmlformats.org/officeDocument/2006/relationships/slide" Target="slide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80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60.png"/><Relationship Id="rId5" Type="http://schemas.openxmlformats.org/officeDocument/2006/relationships/slide" Target="slide17.xml"/><Relationship Id="rId4" Type="http://schemas.openxmlformats.org/officeDocument/2006/relationships/image" Target="../media/image13.png"/><Relationship Id="rId9" Type="http://schemas.openxmlformats.org/officeDocument/2006/relationships/image" Target="../media/image3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slide" Target="slide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slide" Target="slide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1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0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80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600.png"/><Relationship Id="rId5" Type="http://schemas.openxmlformats.org/officeDocument/2006/relationships/slide" Target="slide20.xml"/><Relationship Id="rId4" Type="http://schemas.openxmlformats.org/officeDocument/2006/relationships/image" Target="../media/image13.png"/><Relationship Id="rId9" Type="http://schemas.openxmlformats.org/officeDocument/2006/relationships/image" Target="../media/image3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80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460.png"/><Relationship Id="rId5" Type="http://schemas.openxmlformats.org/officeDocument/2006/relationships/slide" Target="slide24.xml"/><Relationship Id="rId4" Type="http://schemas.openxmlformats.org/officeDocument/2006/relationships/image" Target="../media/image13.png"/><Relationship Id="rId9" Type="http://schemas.openxmlformats.org/officeDocument/2006/relationships/image" Target="../media/image54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59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3.png"/><Relationship Id="rId11" Type="http://schemas.openxmlformats.org/officeDocument/2006/relationships/slide" Target="slide24.xml"/><Relationship Id="rId5" Type="http://schemas.openxmlformats.org/officeDocument/2006/relationships/image" Target="../media/image13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4.xml"/><Relationship Id="rId4" Type="http://schemas.openxmlformats.org/officeDocument/2006/relationships/slide" Target="slide2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3.png"/><Relationship Id="rId7" Type="http://schemas.openxmlformats.org/officeDocument/2006/relationships/slide" Target="slide2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17.xml"/><Relationship Id="rId5" Type="http://schemas.openxmlformats.org/officeDocument/2006/relationships/slide" Target="slide11.xml"/><Relationship Id="rId10" Type="http://schemas.openxmlformats.org/officeDocument/2006/relationships/image" Target="../media/image25.png"/><Relationship Id="rId4" Type="http://schemas.openxmlformats.org/officeDocument/2006/relationships/slide" Target="slide8.xml"/><Relationship Id="rId9" Type="http://schemas.openxmlformats.org/officeDocument/2006/relationships/slide" Target="slide4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35.xml"/><Relationship Id="rId3" Type="http://schemas.openxmlformats.org/officeDocument/2006/relationships/image" Target="../media/image13.png"/><Relationship Id="rId7" Type="http://schemas.openxmlformats.org/officeDocument/2006/relationships/slide" Target="slide34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33.xml"/><Relationship Id="rId11" Type="http://schemas.openxmlformats.org/officeDocument/2006/relationships/slide" Target="slide43.xml"/><Relationship Id="rId5" Type="http://schemas.openxmlformats.org/officeDocument/2006/relationships/slide" Target="slide7.xml"/><Relationship Id="rId10" Type="http://schemas.openxmlformats.org/officeDocument/2006/relationships/slide" Target="slide37.xml"/><Relationship Id="rId4" Type="http://schemas.openxmlformats.org/officeDocument/2006/relationships/image" Target="../media/image26.png"/><Relationship Id="rId9" Type="http://schemas.openxmlformats.org/officeDocument/2006/relationships/slide" Target="slide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4.xml"/><Relationship Id="rId6" Type="http://schemas.openxmlformats.org/officeDocument/2006/relationships/slide" Target="slide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58" r="38641"/>
          <a:stretch/>
        </p:blipFill>
        <p:spPr>
          <a:xfrm flipH="1">
            <a:off x="5940152" y="1416329"/>
            <a:ext cx="6048672" cy="40496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矩形 5"/>
          <p:cNvSpPr/>
          <p:nvPr/>
        </p:nvSpPr>
        <p:spPr>
          <a:xfrm>
            <a:off x="827584" y="2132856"/>
            <a:ext cx="4862485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/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專案名稱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：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/>
            <a:endParaRPr lang="en-US" altLang="zh-TW" sz="9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/>
            <a:r>
              <a:rPr lang="en-US" altLang="zh-TW" sz="2800" b="1" dirty="0">
                <a:solidFill>
                  <a:schemeClr val="tx1"/>
                </a:solidFill>
                <a:latin typeface="+mj-ea"/>
                <a:ea typeface="+mj-ea"/>
              </a:rPr>
              <a:t>	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去除</a:t>
            </a:r>
            <a:r>
              <a:rPr lang="en-US" altLang="zh-TW" sz="2800" b="1" dirty="0" err="1" smtClean="0">
                <a:solidFill>
                  <a:schemeClr val="tx1"/>
                </a:solidFill>
                <a:latin typeface="+mj-ea"/>
                <a:ea typeface="+mj-ea"/>
              </a:rPr>
              <a:t>Xray</a:t>
            </a:r>
            <a:r>
              <a:rPr lang="en-US" altLang="zh-TW" sz="2800" b="1" dirty="0" smtClean="0">
                <a:solidFill>
                  <a:schemeClr val="tx1"/>
                </a:solidFill>
                <a:latin typeface="+mj-ea"/>
                <a:ea typeface="+mj-ea"/>
              </a:rPr>
              <a:t> cell</a:t>
            </a:r>
            <a:r>
              <a:rPr lang="zh-TW" altLang="en-US" sz="2800" b="1" dirty="0" smtClean="0">
                <a:solidFill>
                  <a:schemeClr val="tx1"/>
                </a:solidFill>
                <a:latin typeface="+mj-ea"/>
                <a:ea typeface="+mj-ea"/>
              </a:rPr>
              <a:t>空間</a:t>
            </a:r>
            <a:r>
              <a:rPr lang="zh-TW" altLang="en-US" sz="2800" b="1" dirty="0">
                <a:solidFill>
                  <a:schemeClr val="tx1"/>
                </a:solidFill>
                <a:latin typeface="+mj-ea"/>
                <a:ea typeface="+mj-ea"/>
              </a:rPr>
              <a:t>雜訊</a:t>
            </a:r>
            <a:endParaRPr lang="en-US" altLang="zh-TW" sz="28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marL="0" indent="0"/>
            <a:r>
              <a:rPr lang="en-US" altLang="zh-TW" sz="2400" dirty="0">
                <a:solidFill>
                  <a:schemeClr val="tx1"/>
                </a:solidFill>
              </a:rPr>
              <a:t>	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Xray</a:t>
            </a:r>
            <a:r>
              <a:rPr lang="en-US" altLang="zh-TW" sz="2400" dirty="0" smtClean="0">
                <a:solidFill>
                  <a:schemeClr val="tx1"/>
                </a:solidFill>
              </a:rPr>
              <a:t> spatially-varying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Denoise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513780" y="6587472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  <a:latin typeface="+mj-lt"/>
              </a:rPr>
              <a:t>RRCCA0 2007006</a:t>
            </a:r>
            <a:endParaRPr lang="zh-TW" altLang="en-US" sz="1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95536" y="5754404"/>
            <a:ext cx="7470830" cy="855095"/>
          </a:xfrm>
        </p:spPr>
        <p:txBody>
          <a:bodyPr>
            <a:noAutofit/>
          </a:bodyPr>
          <a:lstStyle/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部門：</a:t>
            </a:r>
            <a:r>
              <a:rPr lang="en-US" altLang="zh-TW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RRCCA0</a:t>
            </a:r>
          </a:p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姓名：林濬智</a:t>
            </a:r>
            <a:endParaRPr lang="en-US" altLang="zh-TW" sz="1600" b="1" spc="3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buFontTx/>
              <a:buNone/>
            </a:pPr>
            <a:r>
              <a:rPr lang="zh-TW" altLang="en-US" sz="1600" b="1" spc="300" dirty="0" smtClean="0">
                <a:solidFill>
                  <a:schemeClr val="tx1"/>
                </a:solidFill>
                <a:latin typeface="+mj-ea"/>
                <a:ea typeface="+mj-ea"/>
              </a:rPr>
              <a:t>指導者：黃正義、許肇驛</a:t>
            </a:r>
            <a:endParaRPr lang="en-US" altLang="zh-TW" sz="1600" b="1" spc="3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33885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3036" y="188639"/>
            <a:ext cx="255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31" y="4183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2" name="菱形 15"/>
          <p:cNvSpPr>
            <a:spLocks noChangeArrowheads="1"/>
          </p:cNvSpPr>
          <p:nvPr/>
        </p:nvSpPr>
        <p:spPr bwMode="auto">
          <a:xfrm>
            <a:off x="4152415" y="3159942"/>
            <a:ext cx="1412493" cy="1410112"/>
          </a:xfrm>
          <a:prstGeom prst="diamond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直接连接符 12"/>
          <p:cNvSpPr>
            <a:spLocks noChangeShapeType="1"/>
          </p:cNvSpPr>
          <p:nvPr/>
        </p:nvSpPr>
        <p:spPr bwMode="auto">
          <a:xfrm>
            <a:off x="1236913" y="2109504"/>
            <a:ext cx="2836896" cy="2381"/>
          </a:xfrm>
          <a:prstGeom prst="line">
            <a:avLst/>
          </a:prstGeom>
          <a:noFill/>
          <a:ln w="9525">
            <a:solidFill>
              <a:srgbClr val="00000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菱形 13"/>
          <p:cNvSpPr>
            <a:spLocks noChangeArrowheads="1"/>
          </p:cNvSpPr>
          <p:nvPr/>
        </p:nvSpPr>
        <p:spPr bwMode="auto">
          <a:xfrm>
            <a:off x="3094831" y="1764121"/>
            <a:ext cx="1412493" cy="1410112"/>
          </a:xfrm>
          <a:prstGeom prst="diamond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菱形 14"/>
          <p:cNvSpPr>
            <a:spLocks noChangeArrowheads="1"/>
          </p:cNvSpPr>
          <p:nvPr/>
        </p:nvSpPr>
        <p:spPr bwMode="auto">
          <a:xfrm>
            <a:off x="3447359" y="3190908"/>
            <a:ext cx="1412493" cy="1410112"/>
          </a:xfrm>
          <a:prstGeom prst="diamond">
            <a:avLst/>
          </a:prstGeom>
          <a:solidFill>
            <a:srgbClr val="ED7D31"/>
          </a:solidFill>
          <a:ln w="25400">
            <a:noFill/>
            <a:bevel/>
            <a:headEnd/>
            <a:tailEnd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菱形 16"/>
          <p:cNvSpPr>
            <a:spLocks noChangeArrowheads="1"/>
          </p:cNvSpPr>
          <p:nvPr/>
        </p:nvSpPr>
        <p:spPr bwMode="auto">
          <a:xfrm>
            <a:off x="4152415" y="1404448"/>
            <a:ext cx="1412493" cy="1410112"/>
          </a:xfrm>
          <a:prstGeom prst="diamond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直接连接符 20"/>
          <p:cNvSpPr>
            <a:spLocks noChangeShapeType="1"/>
          </p:cNvSpPr>
          <p:nvPr/>
        </p:nvSpPr>
        <p:spPr bwMode="auto">
          <a:xfrm>
            <a:off x="5126630" y="1764121"/>
            <a:ext cx="2834515" cy="0"/>
          </a:xfrm>
          <a:prstGeom prst="line">
            <a:avLst/>
          </a:prstGeom>
          <a:noFill/>
          <a:ln w="9525">
            <a:solidFill>
              <a:srgbClr val="FFCD2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直接连接符 21"/>
          <p:cNvSpPr>
            <a:spLocks noChangeShapeType="1"/>
          </p:cNvSpPr>
          <p:nvPr/>
        </p:nvSpPr>
        <p:spPr bwMode="auto">
          <a:xfrm>
            <a:off x="5045643" y="4322331"/>
            <a:ext cx="2834515" cy="0"/>
          </a:xfrm>
          <a:prstGeom prst="line">
            <a:avLst/>
          </a:prstGeom>
          <a:noFill/>
          <a:ln w="9525">
            <a:solidFill>
              <a:srgbClr val="0E90B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直接连接符 22"/>
          <p:cNvSpPr>
            <a:spLocks noChangeShapeType="1"/>
          </p:cNvSpPr>
          <p:nvPr/>
        </p:nvSpPr>
        <p:spPr bwMode="auto">
          <a:xfrm>
            <a:off x="1167836" y="4322331"/>
            <a:ext cx="2836898" cy="0"/>
          </a:xfrm>
          <a:prstGeom prst="line">
            <a:avLst/>
          </a:prstGeom>
          <a:noFill/>
          <a:ln w="9525">
            <a:solidFill>
              <a:srgbClr val="E0932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流程图: 联系 23"/>
          <p:cNvSpPr>
            <a:spLocks noChangeArrowheads="1"/>
          </p:cNvSpPr>
          <p:nvPr/>
        </p:nvSpPr>
        <p:spPr bwMode="auto">
          <a:xfrm>
            <a:off x="7637200" y="1242476"/>
            <a:ext cx="566903" cy="566903"/>
          </a:xfrm>
          <a:prstGeom prst="flowChartConnector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流程图: 联系 24"/>
          <p:cNvSpPr>
            <a:spLocks noChangeArrowheads="1"/>
          </p:cNvSpPr>
          <p:nvPr/>
        </p:nvSpPr>
        <p:spPr bwMode="auto">
          <a:xfrm>
            <a:off x="7520959" y="3747044"/>
            <a:ext cx="620040" cy="620040"/>
          </a:xfrm>
          <a:prstGeom prst="flowChartConnector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流程图: 联系 25"/>
          <p:cNvSpPr>
            <a:spLocks noChangeArrowheads="1"/>
          </p:cNvSpPr>
          <p:nvPr/>
        </p:nvSpPr>
        <p:spPr bwMode="auto">
          <a:xfrm>
            <a:off x="1051121" y="3793539"/>
            <a:ext cx="566903" cy="566903"/>
          </a:xfrm>
          <a:prstGeom prst="flowChartConnector">
            <a:avLst/>
          </a:prstGeom>
          <a:solidFill>
            <a:srgbClr val="ED7D31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流程图: 联系 26"/>
          <p:cNvSpPr>
            <a:spLocks noChangeArrowheads="1"/>
          </p:cNvSpPr>
          <p:nvPr/>
        </p:nvSpPr>
        <p:spPr bwMode="auto">
          <a:xfrm>
            <a:off x="1051121" y="1566421"/>
            <a:ext cx="566903" cy="566903"/>
          </a:xfrm>
          <a:prstGeom prst="flowChartConnector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>
            <a:spLocks noChangeArrowheads="1"/>
          </p:cNvSpPr>
          <p:nvPr/>
        </p:nvSpPr>
        <p:spPr bwMode="auto">
          <a:xfrm>
            <a:off x="6467666" y="139968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分</a:t>
            </a: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析問題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>
            <a:spLocks noChangeArrowheads="1"/>
          </p:cNvSpPr>
          <p:nvPr/>
        </p:nvSpPr>
        <p:spPr bwMode="auto">
          <a:xfrm>
            <a:off x="6489936" y="3967420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資料結</a:t>
            </a:r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果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>
            <a:spLocks noChangeArrowheads="1"/>
          </p:cNvSpPr>
          <p:nvPr/>
        </p:nvSpPr>
        <p:spPr bwMode="auto">
          <a:xfrm>
            <a:off x="1616230" y="397501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改善方法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>
            <a:spLocks noChangeArrowheads="1"/>
          </p:cNvSpPr>
          <p:nvPr/>
        </p:nvSpPr>
        <p:spPr bwMode="auto">
          <a:xfrm>
            <a:off x="1623461" y="171357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遇到問題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5" name="矩形 31"/>
          <p:cNvSpPr>
            <a:spLocks noChangeArrowheads="1"/>
          </p:cNvSpPr>
          <p:nvPr/>
        </p:nvSpPr>
        <p:spPr bwMode="auto">
          <a:xfrm>
            <a:off x="6187217" y="2026282"/>
            <a:ext cx="2846290" cy="1223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如要消除水平的雜訊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，不管運行甚麼運算應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該以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垂直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方向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的來執行，在前面方法取一整列作為修正單位，才導致水平雜訊未被消除</a:t>
            </a:r>
            <a:endParaRPr lang="zh-CN" altLang="en-US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6" name="矩形 32"/>
          <p:cNvSpPr>
            <a:spLocks noChangeArrowheads="1"/>
          </p:cNvSpPr>
          <p:nvPr/>
        </p:nvSpPr>
        <p:spPr bwMode="auto">
          <a:xfrm>
            <a:off x="5312421" y="4634645"/>
            <a:ext cx="3429325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預計可以得到得到比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method1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去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除更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多水平方向雜訊，運算出來的圖片應該要更平順不會出現一橫一橫的水平痕跡。</a:t>
            </a:r>
            <a:endParaRPr lang="zh-CN" altLang="en-US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7" name="矩形 33"/>
          <p:cNvSpPr>
            <a:spLocks noChangeArrowheads="1"/>
          </p:cNvSpPr>
          <p:nvPr/>
        </p:nvSpPr>
        <p:spPr bwMode="auto">
          <a:xfrm>
            <a:off x="379944" y="4631702"/>
            <a:ext cx="3693865" cy="1177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改變運算方向，補償在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method2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改以垂直進行，利用計算垂直每行取中位數來計算，取得補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償呈上修正的參數後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在減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回，可以參考接下來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method2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的超連結，將會詳細介紹是如何做運算。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8" name="矩形 34"/>
          <p:cNvSpPr>
            <a:spLocks noChangeArrowheads="1"/>
          </p:cNvSpPr>
          <p:nvPr/>
        </p:nvSpPr>
        <p:spPr bwMode="auto">
          <a:xfrm>
            <a:off x="493744" y="2293360"/>
            <a:ext cx="2584412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水平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方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向的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Gate noise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於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方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法一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執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行後依然相當明顯，沒有達到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去除</a:t>
            </a:r>
            <a:r>
              <a:rPr lang="en-US" altLang="zh-TW" sz="1200" b="1" dirty="0">
                <a:solidFill>
                  <a:srgbClr val="000000"/>
                </a:solidFill>
                <a:latin typeface="+mn-ea"/>
                <a:sym typeface="Arial" panose="020B0604020202020204" pitchFamily="34" charset="0"/>
              </a:rPr>
              <a:t>G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ate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noise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的目的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endParaRPr lang="zh-CN" altLang="en-US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29" name="组合 35"/>
          <p:cNvGrpSpPr>
            <a:grpSpLocks/>
          </p:cNvGrpSpPr>
          <p:nvPr/>
        </p:nvGrpSpPr>
        <p:grpSpPr bwMode="auto">
          <a:xfrm>
            <a:off x="2856636" y="1404448"/>
            <a:ext cx="3241827" cy="3241827"/>
            <a:chOff x="0" y="0"/>
            <a:chExt cx="2880320" cy="288032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0" name="菱形 36"/>
            <p:cNvSpPr>
              <a:spLocks noChangeArrowheads="1"/>
            </p:cNvSpPr>
            <p:nvPr/>
          </p:nvSpPr>
          <p:spPr bwMode="auto">
            <a:xfrm>
              <a:off x="0" y="0"/>
              <a:ext cx="2880320" cy="2880320"/>
            </a:xfrm>
            <a:prstGeom prst="diamond">
              <a:avLst/>
            </a:prstGeom>
            <a:solidFill>
              <a:srgbClr val="1E3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文本框 31"/>
            <p:cNvSpPr>
              <a:spLocks noChangeArrowheads="1"/>
            </p:cNvSpPr>
            <p:nvPr/>
          </p:nvSpPr>
          <p:spPr bwMode="auto">
            <a:xfrm>
              <a:off x="1384342" y="876139"/>
              <a:ext cx="164130" cy="41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圓角矩形 36"/>
          <p:cNvSpPr/>
          <p:nvPr/>
        </p:nvSpPr>
        <p:spPr>
          <a:xfrm>
            <a:off x="3757012" y="2271376"/>
            <a:ext cx="1448922" cy="14489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Method1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8" y="3810706"/>
            <a:ext cx="516295" cy="51629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26" y="1308120"/>
            <a:ext cx="472675" cy="472675"/>
          </a:xfrm>
          <a:prstGeom prst="rect">
            <a:avLst/>
          </a:prstGeom>
        </p:spPr>
      </p:pic>
      <p:pic>
        <p:nvPicPr>
          <p:cNvPr id="35" name="圖片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06" y="1628088"/>
            <a:ext cx="443306" cy="443306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22" y="3804828"/>
            <a:ext cx="516295" cy="51629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-484949" y="1145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Method1</a:t>
            </a:r>
            <a:r>
              <a:rPr lang="zh-TW" altLang="en-US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Method2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339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972" y="1157804"/>
            <a:ext cx="6515100" cy="414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50228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05" y="136002"/>
            <a:ext cx="505384" cy="505384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7" name="圓角矩形 6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8" name="迴轉箭號 7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" name="矩形 8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1" name="圓角矩形 10"/>
          <p:cNvSpPr/>
          <p:nvPr/>
        </p:nvSpPr>
        <p:spPr>
          <a:xfrm>
            <a:off x="251520" y="1407126"/>
            <a:ext cx="2102213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6" action="ppaction://hlinksldjump"/>
          </p:cNvPr>
          <p:cNvSpPr/>
          <p:nvPr/>
        </p:nvSpPr>
        <p:spPr>
          <a:xfrm>
            <a:off x="1911512" y="148780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6" action="ppaction://hlinksldjump"/>
          </p:cNvPr>
          <p:cNvSpPr/>
          <p:nvPr/>
        </p:nvSpPr>
        <p:spPr>
          <a:xfrm rot="5400000">
            <a:off x="1979938" y="1531198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251520" y="2207311"/>
            <a:ext cx="210849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col-median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9" name="圓角矩形 18">
            <a:hlinkClick r:id="rId7" action="ppaction://hlinksldjump"/>
          </p:cNvPr>
          <p:cNvSpPr/>
          <p:nvPr/>
        </p:nvSpPr>
        <p:spPr>
          <a:xfrm>
            <a:off x="1919379" y="229446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流程圖: 抽選 19">
            <a:hlinkClick r:id="rId7" action="ppaction://hlinksldjump"/>
          </p:cNvPr>
          <p:cNvSpPr/>
          <p:nvPr/>
        </p:nvSpPr>
        <p:spPr>
          <a:xfrm rot="5400000">
            <a:off x="1987805" y="2337858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251520" y="2999225"/>
            <a:ext cx="210849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Weight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5" name="圓角矩形 24">
            <a:hlinkClick r:id="rId8" action="ppaction://hlinksldjump"/>
          </p:cNvPr>
          <p:cNvSpPr/>
          <p:nvPr/>
        </p:nvSpPr>
        <p:spPr>
          <a:xfrm>
            <a:off x="1919379" y="307668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流程圖: 抽選 25">
            <a:hlinkClick r:id="rId8" action="ppaction://hlinksldjump"/>
          </p:cNvPr>
          <p:cNvSpPr/>
          <p:nvPr/>
        </p:nvSpPr>
        <p:spPr>
          <a:xfrm rot="5400000">
            <a:off x="1987805" y="3120075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251521" y="3801324"/>
            <a:ext cx="2106038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TW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Compensate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0" name="圓角矩形 29">
            <a:hlinkClick r:id="rId9" action="ppaction://hlinksldjump"/>
          </p:cNvPr>
          <p:cNvSpPr/>
          <p:nvPr/>
        </p:nvSpPr>
        <p:spPr>
          <a:xfrm>
            <a:off x="1938480" y="389135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流程圖: 抽選 30">
            <a:hlinkClick r:id="rId9" action="ppaction://hlinksldjump"/>
          </p:cNvPr>
          <p:cNvSpPr/>
          <p:nvPr/>
        </p:nvSpPr>
        <p:spPr>
          <a:xfrm rot="5400000">
            <a:off x="2007110" y="3943727"/>
            <a:ext cx="231548" cy="231548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251520" y="4603423"/>
            <a:ext cx="210849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4" name="圓角矩形 33">
            <a:hlinkClick r:id="rId10" action="ppaction://hlinksldjump"/>
          </p:cNvPr>
          <p:cNvSpPr/>
          <p:nvPr/>
        </p:nvSpPr>
        <p:spPr>
          <a:xfrm>
            <a:off x="1919175" y="467508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流程圖: 抽選 34">
            <a:hlinkClick r:id="rId10" action="ppaction://hlinksldjump"/>
          </p:cNvPr>
          <p:cNvSpPr/>
          <p:nvPr/>
        </p:nvSpPr>
        <p:spPr>
          <a:xfrm rot="5400000">
            <a:off x="1987805" y="4727457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3886584" y="2063185"/>
            <a:ext cx="1080120" cy="65829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6336196" y="3273619"/>
            <a:ext cx="1249642" cy="656431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6300192" y="4168294"/>
            <a:ext cx="1321650" cy="78147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690472" y="4208811"/>
            <a:ext cx="1296144" cy="75019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4675530" y="3268458"/>
            <a:ext cx="1336630" cy="656431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10" name="群組 9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32" name="圓角矩形 31">
                <a:hlinkClick r:id="rId10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7" name="流程圖: 抽選 36">
                <a:hlinkClick r:id="rId10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12" name="文字方塊 11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1918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45" y="888601"/>
            <a:ext cx="4381500" cy="46958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22857" y="4787525"/>
            <a:ext cx="720080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2142937" y="1000100"/>
            <a:ext cx="2645087" cy="378742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6"/>
          <a:srcRect l="17710" t="9705"/>
          <a:stretch/>
        </p:blipFill>
        <p:spPr>
          <a:xfrm>
            <a:off x="4794531" y="1000098"/>
            <a:ext cx="3990528" cy="4570747"/>
          </a:xfrm>
          <a:prstGeom prst="rect">
            <a:avLst/>
          </a:prstGeom>
        </p:spPr>
      </p:pic>
      <p:cxnSp>
        <p:nvCxnSpPr>
          <p:cNvPr id="14" name="直線接點 13"/>
          <p:cNvCxnSpPr/>
          <p:nvPr/>
        </p:nvCxnSpPr>
        <p:spPr>
          <a:xfrm>
            <a:off x="2142937" y="5494024"/>
            <a:ext cx="2651594" cy="1358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775322" y="1000099"/>
            <a:ext cx="3989542" cy="450750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3035" y="5939865"/>
            <a:ext cx="85419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此為執行一次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後的結果，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依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然可以看見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 pixel (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右圖可見白色點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)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，尚保留面板特性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但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noise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依然明顯，下一張投影片將展示執行兩次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的結果。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01629" y="525466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Method2  1 times 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347599" y="5688883"/>
            <a:ext cx="370871" cy="247247"/>
            <a:chOff x="755576" y="1124744"/>
            <a:chExt cx="540060" cy="360040"/>
          </a:xfrm>
        </p:grpSpPr>
        <p:cxnSp>
          <p:nvCxnSpPr>
            <p:cNvPr id="21" name="直線接點 20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群組 21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23" name="矩形圖說文字 22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24" name="直線接點 23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字方塊 25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63841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3580" t="6589" r="13357"/>
          <a:stretch/>
        </p:blipFill>
        <p:spPr>
          <a:xfrm>
            <a:off x="4808956" y="960173"/>
            <a:ext cx="3943206" cy="46288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373" y="942578"/>
            <a:ext cx="4418800" cy="4612607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6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6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6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1422857" y="4787525"/>
            <a:ext cx="720080" cy="7200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1" name="直線接點 10"/>
          <p:cNvCxnSpPr/>
          <p:nvPr/>
        </p:nvCxnSpPr>
        <p:spPr>
          <a:xfrm flipV="1">
            <a:off x="2142937" y="960173"/>
            <a:ext cx="2645087" cy="382735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2142937" y="5494025"/>
            <a:ext cx="2645087" cy="6116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798490" y="960173"/>
            <a:ext cx="3943206" cy="459501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622437" y="5856377"/>
            <a:ext cx="8541986" cy="699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執行兩次後雖然去除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noise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效果較好，可以由右圖觀察到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大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部分的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點都被處理掉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，如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此一來無法看出面板特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性。</a:t>
            </a:r>
            <a:endParaRPr lang="en-US" altLang="zh-TW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01629" y="525466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Method2  2 times </a:t>
            </a:r>
            <a:endParaRPr lang="zh-TW" altLang="en-US" sz="1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1394277" y="5661767"/>
            <a:ext cx="370871" cy="247247"/>
            <a:chOff x="755576" y="1124744"/>
            <a:chExt cx="540060" cy="360040"/>
          </a:xfrm>
        </p:grpSpPr>
        <p:cxnSp>
          <p:nvCxnSpPr>
            <p:cNvPr id="21" name="直線接點 20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群組 21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23" name="矩形圖說文字 22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24" name="直線接點 23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6" name="文字方塊 25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815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1837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改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善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9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971600" y="4747081"/>
            <a:ext cx="7647137" cy="1345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將所有圖片像素點對點相加取平均，並將其減去所有像素計算出的中位數，若小於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倍標準差，及判斷為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normal pixel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並填入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0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，經過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處理兩次的結果利用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map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進行修正，當該位置在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map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中有值及不為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0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之像素，取出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處理前原始影像相對位置，填入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處理過後的圖像，完成補償</a:t>
            </a:r>
            <a:r>
              <a:rPr lang="en-US" altLang="zh-TW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 pixel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4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786164" y="4455405"/>
            <a:ext cx="370871" cy="247247"/>
            <a:chOff x="755576" y="1124744"/>
            <a:chExt cx="540060" cy="360040"/>
          </a:xfrm>
        </p:grpSpPr>
        <p:cxnSp>
          <p:nvCxnSpPr>
            <p:cNvPr id="22" name="直線接點 21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群組 22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24" name="矩形圖說文字 23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25" name="直線接點 24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081" y="715560"/>
            <a:ext cx="7513662" cy="3363405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654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1837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method2 </a:t>
            </a:r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改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善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9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8934" y="980728"/>
            <a:ext cx="2808312" cy="28018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55776" y="1340768"/>
            <a:ext cx="1281602" cy="10408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992" y="659682"/>
            <a:ext cx="3694659" cy="3585349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492763" y="659681"/>
            <a:ext cx="3701887" cy="35853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3837378" y="659681"/>
            <a:ext cx="655385" cy="681087"/>
          </a:xfrm>
          <a:prstGeom prst="lin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837378" y="2381646"/>
            <a:ext cx="662614" cy="1863384"/>
          </a:xfrm>
          <a:prstGeom prst="lin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矩形 17"/>
          <p:cNvSpPr/>
          <p:nvPr/>
        </p:nvSpPr>
        <p:spPr>
          <a:xfrm>
            <a:off x="1615729" y="5228330"/>
            <a:ext cx="85419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雖然透過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map 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來修補可以補回面板特性，因填回之像素並未進行處理，</a:t>
            </a:r>
            <a:endParaRPr lang="en-US" altLang="zh-TW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看起來有些許不自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然，後</a:t>
            </a:r>
            <a:r>
              <a:rPr lang="zh-TW" altLang="en-US" sz="14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續補償將不採用此種方法</a:t>
            </a:r>
            <a:r>
              <a:rPr lang="zh-TW" altLang="en-US" sz="14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4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44" y="4893350"/>
            <a:ext cx="372185" cy="372185"/>
          </a:xfrm>
          <a:prstGeom prst="rect">
            <a:avLst/>
          </a:prstGeom>
        </p:spPr>
      </p:pic>
      <p:sp>
        <p:nvSpPr>
          <p:cNvPr id="19" name="文字方塊 18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541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24579" y="1024668"/>
            <a:ext cx="3022688" cy="566903"/>
            <a:chOff x="1051121" y="1566421"/>
            <a:chExt cx="3022688" cy="566903"/>
          </a:xfrm>
        </p:grpSpPr>
        <p:sp>
          <p:nvSpPr>
            <p:cNvPr id="9" name="直接连接符 12"/>
            <p:cNvSpPr>
              <a:spLocks noChangeShapeType="1"/>
            </p:cNvSpPr>
            <p:nvPr/>
          </p:nvSpPr>
          <p:spPr bwMode="auto">
            <a:xfrm>
              <a:off x="1236913" y="2109504"/>
              <a:ext cx="2836896" cy="23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流程图: 联系 26"/>
            <p:cNvSpPr>
              <a:spLocks noChangeArrowheads="1"/>
            </p:cNvSpPr>
            <p:nvPr/>
          </p:nvSpPr>
          <p:spPr bwMode="auto">
            <a:xfrm>
              <a:off x="1051121" y="1566421"/>
              <a:ext cx="566903" cy="566903"/>
            </a:xfrm>
            <a:prstGeom prst="flowChartConnector">
              <a:avLst/>
            </a:prstGeom>
            <a:solidFill>
              <a:srgbClr val="1E344E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>
              <a:spLocks noChangeArrowheads="1"/>
            </p:cNvSpPr>
            <p:nvPr/>
          </p:nvSpPr>
          <p:spPr bwMode="auto">
            <a:xfrm>
              <a:off x="1623461" y="1713574"/>
              <a:ext cx="959237" cy="31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TW" altLang="en-US" sz="1600" b="1" dirty="0" smtClean="0">
                  <a:solidFill>
                    <a:srgbClr val="000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遇到問題</a:t>
              </a:r>
              <a:endParaRPr lang="zh-CN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306" y="1628088"/>
              <a:ext cx="443306" cy="443306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533036" y="188639"/>
            <a:ext cx="255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31" y="4183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2" name="菱形 15"/>
          <p:cNvSpPr>
            <a:spLocks noChangeArrowheads="1"/>
          </p:cNvSpPr>
          <p:nvPr/>
        </p:nvSpPr>
        <p:spPr bwMode="auto">
          <a:xfrm>
            <a:off x="4152415" y="3159942"/>
            <a:ext cx="1412493" cy="1410112"/>
          </a:xfrm>
          <a:prstGeom prst="diamond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菱形 14"/>
          <p:cNvSpPr>
            <a:spLocks noChangeArrowheads="1"/>
          </p:cNvSpPr>
          <p:nvPr/>
        </p:nvSpPr>
        <p:spPr bwMode="auto">
          <a:xfrm>
            <a:off x="3447359" y="3190908"/>
            <a:ext cx="1412493" cy="1410112"/>
          </a:xfrm>
          <a:prstGeom prst="diamond">
            <a:avLst/>
          </a:prstGeom>
          <a:solidFill>
            <a:srgbClr val="ED7D31"/>
          </a:solidFill>
          <a:ln w="25400">
            <a:noFill/>
            <a:bevel/>
            <a:headEnd/>
            <a:tailEnd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菱形 13"/>
          <p:cNvSpPr>
            <a:spLocks noChangeArrowheads="1"/>
          </p:cNvSpPr>
          <p:nvPr/>
        </p:nvSpPr>
        <p:spPr bwMode="auto">
          <a:xfrm>
            <a:off x="3458667" y="1438480"/>
            <a:ext cx="1412493" cy="1410112"/>
          </a:xfrm>
          <a:prstGeom prst="diamond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菱形 16"/>
          <p:cNvSpPr>
            <a:spLocks noChangeArrowheads="1"/>
          </p:cNvSpPr>
          <p:nvPr/>
        </p:nvSpPr>
        <p:spPr bwMode="auto">
          <a:xfrm>
            <a:off x="4152415" y="1404448"/>
            <a:ext cx="1412493" cy="1410112"/>
          </a:xfrm>
          <a:prstGeom prst="diamond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直接连接符 20"/>
          <p:cNvSpPr>
            <a:spLocks noChangeShapeType="1"/>
          </p:cNvSpPr>
          <p:nvPr/>
        </p:nvSpPr>
        <p:spPr bwMode="auto">
          <a:xfrm>
            <a:off x="5126630" y="1764121"/>
            <a:ext cx="2834515" cy="0"/>
          </a:xfrm>
          <a:prstGeom prst="line">
            <a:avLst/>
          </a:prstGeom>
          <a:noFill/>
          <a:ln w="9525">
            <a:solidFill>
              <a:srgbClr val="FFCD2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直接连接符 21"/>
          <p:cNvSpPr>
            <a:spLocks noChangeShapeType="1"/>
          </p:cNvSpPr>
          <p:nvPr/>
        </p:nvSpPr>
        <p:spPr bwMode="auto">
          <a:xfrm>
            <a:off x="5045643" y="4322331"/>
            <a:ext cx="2834515" cy="0"/>
          </a:xfrm>
          <a:prstGeom prst="line">
            <a:avLst/>
          </a:prstGeom>
          <a:noFill/>
          <a:ln w="9525">
            <a:solidFill>
              <a:srgbClr val="0E90B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直接连接符 22"/>
          <p:cNvSpPr>
            <a:spLocks noChangeShapeType="1"/>
          </p:cNvSpPr>
          <p:nvPr/>
        </p:nvSpPr>
        <p:spPr bwMode="auto">
          <a:xfrm>
            <a:off x="1167836" y="4322331"/>
            <a:ext cx="2836898" cy="0"/>
          </a:xfrm>
          <a:prstGeom prst="line">
            <a:avLst/>
          </a:prstGeom>
          <a:noFill/>
          <a:ln w="9525">
            <a:solidFill>
              <a:srgbClr val="E0932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流程图: 联系 23"/>
          <p:cNvSpPr>
            <a:spLocks noChangeArrowheads="1"/>
          </p:cNvSpPr>
          <p:nvPr/>
        </p:nvSpPr>
        <p:spPr bwMode="auto">
          <a:xfrm>
            <a:off x="7637200" y="1242476"/>
            <a:ext cx="566903" cy="566903"/>
          </a:xfrm>
          <a:prstGeom prst="flowChartConnector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流程图: 联系 24"/>
          <p:cNvSpPr>
            <a:spLocks noChangeArrowheads="1"/>
          </p:cNvSpPr>
          <p:nvPr/>
        </p:nvSpPr>
        <p:spPr bwMode="auto">
          <a:xfrm>
            <a:off x="7520959" y="3747044"/>
            <a:ext cx="620040" cy="620040"/>
          </a:xfrm>
          <a:prstGeom prst="flowChartConnector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流程图: 联系 25"/>
          <p:cNvSpPr>
            <a:spLocks noChangeArrowheads="1"/>
          </p:cNvSpPr>
          <p:nvPr/>
        </p:nvSpPr>
        <p:spPr bwMode="auto">
          <a:xfrm>
            <a:off x="1051121" y="3793539"/>
            <a:ext cx="566903" cy="566903"/>
          </a:xfrm>
          <a:prstGeom prst="flowChartConnector">
            <a:avLst/>
          </a:prstGeom>
          <a:solidFill>
            <a:srgbClr val="ED7D31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>
            <a:spLocks noChangeArrowheads="1"/>
          </p:cNvSpPr>
          <p:nvPr/>
        </p:nvSpPr>
        <p:spPr bwMode="auto">
          <a:xfrm>
            <a:off x="6467666" y="139968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分</a:t>
            </a: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析問題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>
            <a:spLocks noChangeArrowheads="1"/>
          </p:cNvSpPr>
          <p:nvPr/>
        </p:nvSpPr>
        <p:spPr bwMode="auto">
          <a:xfrm>
            <a:off x="6493866" y="3937566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資料結</a:t>
            </a:r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果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>
            <a:spLocks noChangeArrowheads="1"/>
          </p:cNvSpPr>
          <p:nvPr/>
        </p:nvSpPr>
        <p:spPr bwMode="auto">
          <a:xfrm>
            <a:off x="1616230" y="397501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改善方法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7" name="矩形 33"/>
          <p:cNvSpPr>
            <a:spLocks noChangeArrowheads="1"/>
          </p:cNvSpPr>
          <p:nvPr/>
        </p:nvSpPr>
        <p:spPr bwMode="auto">
          <a:xfrm>
            <a:off x="396325" y="4793189"/>
            <a:ext cx="4047720" cy="90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既然知道了元件的特性，演算進行運算的區塊也應照元件特性設計，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read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out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IC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每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像素而為一組進行切換，因此我以每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32*32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作為分區來個別處理。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8" name="矩形 34"/>
          <p:cNvSpPr>
            <a:spLocks noChangeArrowheads="1"/>
          </p:cNvSpPr>
          <p:nvPr/>
        </p:nvSpPr>
        <p:spPr bwMode="auto">
          <a:xfrm>
            <a:off x="178767" y="1757512"/>
            <a:ext cx="2673422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橫向的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Gate noise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被削除的程度不足，執行兩次雖可以得到較好的結果，但面板特性會被濾除，雖然可以後續加回缺陷點，但圖像依然不真實。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29" name="组合 35"/>
          <p:cNvGrpSpPr>
            <a:grpSpLocks/>
          </p:cNvGrpSpPr>
          <p:nvPr/>
        </p:nvGrpSpPr>
        <p:grpSpPr bwMode="auto">
          <a:xfrm>
            <a:off x="2856636" y="1404448"/>
            <a:ext cx="3241827" cy="3241827"/>
            <a:chOff x="0" y="0"/>
            <a:chExt cx="2880320" cy="288032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0" name="菱形 36"/>
            <p:cNvSpPr>
              <a:spLocks noChangeArrowheads="1"/>
            </p:cNvSpPr>
            <p:nvPr/>
          </p:nvSpPr>
          <p:spPr bwMode="auto">
            <a:xfrm>
              <a:off x="0" y="0"/>
              <a:ext cx="2880320" cy="2880320"/>
            </a:xfrm>
            <a:prstGeom prst="diamond">
              <a:avLst/>
            </a:prstGeom>
            <a:solidFill>
              <a:srgbClr val="1E3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文本框 31"/>
            <p:cNvSpPr>
              <a:spLocks noChangeArrowheads="1"/>
            </p:cNvSpPr>
            <p:nvPr/>
          </p:nvSpPr>
          <p:spPr bwMode="auto">
            <a:xfrm>
              <a:off x="1384342" y="876139"/>
              <a:ext cx="164130" cy="41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圓角矩形 36"/>
          <p:cNvSpPr/>
          <p:nvPr/>
        </p:nvSpPr>
        <p:spPr>
          <a:xfrm>
            <a:off x="3757012" y="2271376"/>
            <a:ext cx="1448922" cy="14489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Method3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8" y="3810706"/>
            <a:ext cx="516295" cy="51629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26" y="1308120"/>
            <a:ext cx="472675" cy="47267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22" y="3804828"/>
            <a:ext cx="516295" cy="51629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-484949" y="1145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  <a:r>
              <a:rPr lang="zh-TW" altLang="en-US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Method3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4"/>
          <p:cNvSpPr>
            <a:spLocks noChangeArrowheads="1"/>
          </p:cNvSpPr>
          <p:nvPr/>
        </p:nvSpPr>
        <p:spPr bwMode="auto">
          <a:xfrm>
            <a:off x="6184248" y="1844665"/>
            <a:ext cx="2673422" cy="200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我開始思考是不是在進行運算的區塊大小導致，雖然方法一方法二尚未有效去除橫向雜訊，但有區塊性的直向雜訊變得明顯，經過閱讀參考文件了解到是因為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read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out </a:t>
            </a:r>
            <a:r>
              <a:rPr lang="en-US" altLang="zh-TW" sz="1200" b="1" dirty="0" err="1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ic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中元件切換導致。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3097" y="599428"/>
            <a:ext cx="1107735" cy="1074961"/>
          </a:xfrm>
          <a:prstGeom prst="rect">
            <a:avLst/>
          </a:prstGeom>
        </p:spPr>
      </p:pic>
      <p:sp>
        <p:nvSpPr>
          <p:cNvPr id="41" name="矩形 33"/>
          <p:cNvSpPr>
            <a:spLocks noChangeArrowheads="1"/>
          </p:cNvSpPr>
          <p:nvPr/>
        </p:nvSpPr>
        <p:spPr bwMode="auto">
          <a:xfrm>
            <a:off x="5525634" y="4612458"/>
            <a:ext cx="3379763" cy="900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Method3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去除空間雜訊的效果不但比較好，且在保持面板特性上也相較於前面方法更於自然，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但需要改善因為演算法缺陷造成誤判。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4913946" y="240999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6080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386958"/>
            <a:ext cx="6459055" cy="4115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550228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method3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05" y="13600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0" name="圓角矩形 9"/>
          <p:cNvSpPr/>
          <p:nvPr/>
        </p:nvSpPr>
        <p:spPr>
          <a:xfrm>
            <a:off x="206551" y="1196752"/>
            <a:ext cx="206881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圓角矩形 10">
            <a:hlinkClick r:id="rId6" action="ppaction://hlinksldjump"/>
          </p:cNvPr>
          <p:cNvSpPr/>
          <p:nvPr/>
        </p:nvSpPr>
        <p:spPr>
          <a:xfrm>
            <a:off x="1833148" y="127742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流程圖: 抽選 11">
            <a:hlinkClick r:id="rId6" action="ppaction://hlinksldjump"/>
          </p:cNvPr>
          <p:cNvSpPr/>
          <p:nvPr/>
        </p:nvSpPr>
        <p:spPr>
          <a:xfrm rot="5400000">
            <a:off x="1901574" y="1320824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206551" y="2007249"/>
            <a:ext cx="2068817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7" action="ppaction://hlinksldjump"/>
          </p:cNvPr>
          <p:cNvSpPr/>
          <p:nvPr/>
        </p:nvSpPr>
        <p:spPr>
          <a:xfrm>
            <a:off x="1833148" y="210151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7" action="ppaction://hlinksldjump"/>
          </p:cNvPr>
          <p:cNvSpPr/>
          <p:nvPr/>
        </p:nvSpPr>
        <p:spPr>
          <a:xfrm rot="5400000">
            <a:off x="1901574" y="2144914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206552" y="3609233"/>
            <a:ext cx="207510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Process 1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7" name="圓角矩形 16">
            <a:hlinkClick r:id="rId8" action="ppaction://hlinksldjump"/>
          </p:cNvPr>
          <p:cNvSpPr/>
          <p:nvPr/>
        </p:nvSpPr>
        <p:spPr>
          <a:xfrm>
            <a:off x="1833148" y="371327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流程圖: 抽選 17">
            <a:hlinkClick r:id="rId8" action="ppaction://hlinksldjump"/>
          </p:cNvPr>
          <p:cNvSpPr/>
          <p:nvPr/>
        </p:nvSpPr>
        <p:spPr>
          <a:xfrm rot="5400000">
            <a:off x="1901574" y="3756665"/>
            <a:ext cx="231548" cy="231548"/>
          </a:xfrm>
          <a:prstGeom prst="flowChartExtra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206551" y="4411332"/>
            <a:ext cx="2072643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Process 2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rId9" action="ppaction://hlinksldjump"/>
          </p:cNvPr>
          <p:cNvSpPr/>
          <p:nvPr/>
        </p:nvSpPr>
        <p:spPr>
          <a:xfrm>
            <a:off x="1832944" y="448950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流程圖: 抽選 20">
            <a:hlinkClick r:id="rId9" action="ppaction://hlinksldjump"/>
          </p:cNvPr>
          <p:cNvSpPr/>
          <p:nvPr/>
        </p:nvSpPr>
        <p:spPr>
          <a:xfrm rot="5400000">
            <a:off x="1901574" y="4541879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206552" y="5213431"/>
            <a:ext cx="207510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圓角矩形 22">
            <a:hlinkClick r:id="rId10" action="ppaction://hlinksldjump"/>
          </p:cNvPr>
          <p:cNvSpPr/>
          <p:nvPr/>
        </p:nvSpPr>
        <p:spPr>
          <a:xfrm>
            <a:off x="1832944" y="531457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流程圖: 抽選 23">
            <a:hlinkClick r:id="rId11" action="ppaction://hlinksldjump"/>
          </p:cNvPr>
          <p:cNvSpPr/>
          <p:nvPr/>
        </p:nvSpPr>
        <p:spPr>
          <a:xfrm rot="5400000">
            <a:off x="1901574" y="5366953"/>
            <a:ext cx="231548" cy="231548"/>
          </a:xfrm>
          <a:prstGeom prst="flowChartExtra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206551" y="2792929"/>
            <a:ext cx="2080480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Difference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3" name="圓角矩形 32">
            <a:hlinkClick r:id="rId12" action="ppaction://hlinksldjump"/>
          </p:cNvPr>
          <p:cNvSpPr/>
          <p:nvPr/>
        </p:nvSpPr>
        <p:spPr>
          <a:xfrm>
            <a:off x="1831660" y="287112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流程圖: 抽選 33">
            <a:hlinkClick r:id="rId12" action="ppaction://hlinksldjump"/>
          </p:cNvPr>
          <p:cNvSpPr/>
          <p:nvPr/>
        </p:nvSpPr>
        <p:spPr>
          <a:xfrm rot="5400000">
            <a:off x="1911684" y="2923495"/>
            <a:ext cx="231548" cy="231548"/>
          </a:xfrm>
          <a:prstGeom prst="flowChartExtract">
            <a:avLst/>
          </a:pr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2701328" y="2252362"/>
            <a:ext cx="1008112" cy="6265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3974919" y="2251028"/>
            <a:ext cx="957122" cy="626580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6376794" y="4411333"/>
            <a:ext cx="1003518" cy="711630"/>
          </a:xfrm>
          <a:prstGeom prst="roundRect">
            <a:avLst/>
          </a:prstGeom>
          <a:noFill/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5181641" y="4420777"/>
            <a:ext cx="1054949" cy="692741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3791126" y="3319876"/>
            <a:ext cx="1324707" cy="773743"/>
          </a:xfrm>
          <a:prstGeom prst="roundRect">
            <a:avLst/>
          </a:prstGeom>
          <a:noFill/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6084167" y="3341408"/>
            <a:ext cx="1595651" cy="663656"/>
          </a:xfrm>
          <a:prstGeom prst="roundRect">
            <a:avLst/>
          </a:prstGeom>
          <a:noFill/>
          <a:ln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5" name="群組 34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36" name="群組 35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39" name="圓角矩形 38">
                <a:hlinkClick r:id="rId13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0" name="流程圖: 抽選 39">
                <a:hlinkClick r:id="rId13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1" name="圖片 40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37" name="文字方塊 36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2" name="文字方塊 41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8137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method3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008" y="954063"/>
            <a:ext cx="4190284" cy="437815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954063"/>
            <a:ext cx="4190284" cy="437815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583472" y="694023"/>
            <a:ext cx="15263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 first frame</a:t>
            </a:r>
            <a:endParaRPr lang="zh-TW" altLang="en-US" sz="12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91200" y="673421"/>
            <a:ext cx="1816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 seventh frame</a:t>
            </a:r>
            <a:endParaRPr lang="zh-TW" altLang="en-US" sz="12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4008" y="2708920"/>
            <a:ext cx="3528392" cy="216024"/>
          </a:xfrm>
          <a:prstGeom prst="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901516" y="5768515"/>
            <a:ext cx="7263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2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此為同一檔案差別在於，左圖為檔案第一張影像，右圖為第七張影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像，方法三已經去除大部分的空間雜訊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，但演算法進行補償還存在小問題，當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32*32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中出現幾個有缺陷的像素時，會影響到補償權重，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2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導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致些許像素經過運算後被判定為離群的像素，因此</a:t>
            </a:r>
            <a:r>
              <a:rPr lang="zh-TW" altLang="en-US" sz="12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導致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黑線出現。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9" name="群組 18"/>
          <p:cNvGrpSpPr/>
          <p:nvPr/>
        </p:nvGrpSpPr>
        <p:grpSpPr>
          <a:xfrm>
            <a:off x="530645" y="5521268"/>
            <a:ext cx="370871" cy="247247"/>
            <a:chOff x="755576" y="1124744"/>
            <a:chExt cx="540060" cy="360040"/>
          </a:xfrm>
        </p:grpSpPr>
        <p:cxnSp>
          <p:nvCxnSpPr>
            <p:cNvPr id="20" name="直線接點 19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群組 20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22" name="矩形圖說文字 21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23" name="直線接點 22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字方塊 24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262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1024579" y="1024668"/>
            <a:ext cx="3022688" cy="566903"/>
            <a:chOff x="1051121" y="1566421"/>
            <a:chExt cx="3022688" cy="566903"/>
          </a:xfrm>
        </p:grpSpPr>
        <p:sp>
          <p:nvSpPr>
            <p:cNvPr id="9" name="直接连接符 12"/>
            <p:cNvSpPr>
              <a:spLocks noChangeShapeType="1"/>
            </p:cNvSpPr>
            <p:nvPr/>
          </p:nvSpPr>
          <p:spPr bwMode="auto">
            <a:xfrm>
              <a:off x="1236913" y="2109504"/>
              <a:ext cx="2836896" cy="238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流程图: 联系 26"/>
            <p:cNvSpPr>
              <a:spLocks noChangeArrowheads="1"/>
            </p:cNvSpPr>
            <p:nvPr/>
          </p:nvSpPr>
          <p:spPr bwMode="auto">
            <a:xfrm>
              <a:off x="1051121" y="1566421"/>
              <a:ext cx="566903" cy="566903"/>
            </a:xfrm>
            <a:prstGeom prst="flowChartConnector">
              <a:avLst/>
            </a:prstGeom>
            <a:solidFill>
              <a:srgbClr val="1E344E"/>
            </a:solidFill>
            <a:ln>
              <a:noFill/>
            </a:ln>
            <a:extLst/>
          </p:spPr>
          <p:txBody>
            <a:bodyPr lIns="68580" tIns="34290" rIns="68580" bIns="3429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>
              <a:spLocks noChangeArrowheads="1"/>
            </p:cNvSpPr>
            <p:nvPr/>
          </p:nvSpPr>
          <p:spPr bwMode="auto">
            <a:xfrm>
              <a:off x="1623461" y="1713574"/>
              <a:ext cx="959237" cy="3154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Arial" panose="020B0604020202020204" pitchFamily="34" charset="0"/>
                <a:buNone/>
              </a:pPr>
              <a:r>
                <a:rPr lang="zh-TW" altLang="en-US" sz="1600" b="1" dirty="0" smtClean="0">
                  <a:solidFill>
                    <a:srgbClr val="000000"/>
                  </a:solidFill>
                  <a:latin typeface="+mj-ea"/>
                  <a:ea typeface="+mj-ea"/>
                  <a:sym typeface="微软雅黑" panose="020B0503020204020204" pitchFamily="34" charset="-122"/>
                </a:rPr>
                <a:t>遇到問題</a:t>
              </a:r>
              <a:endParaRPr lang="zh-CN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endParaRPr>
            </a:p>
          </p:txBody>
        </p:sp>
        <p:pic>
          <p:nvPicPr>
            <p:cNvPr id="35" name="圖片 3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306" y="1628088"/>
              <a:ext cx="443306" cy="443306"/>
            </a:xfrm>
            <a:prstGeom prst="rect">
              <a:avLst/>
            </a:prstGeom>
          </p:spPr>
        </p:pic>
      </p:grpSp>
      <p:sp>
        <p:nvSpPr>
          <p:cNvPr id="3" name="矩形 2"/>
          <p:cNvSpPr/>
          <p:nvPr/>
        </p:nvSpPr>
        <p:spPr>
          <a:xfrm>
            <a:off x="533036" y="188639"/>
            <a:ext cx="2551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831" y="41832"/>
            <a:ext cx="505384" cy="5053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6" name="圓角矩形 5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" name="矩形 7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2" name="菱形 15"/>
          <p:cNvSpPr>
            <a:spLocks noChangeArrowheads="1"/>
          </p:cNvSpPr>
          <p:nvPr/>
        </p:nvSpPr>
        <p:spPr bwMode="auto">
          <a:xfrm>
            <a:off x="4152415" y="3159942"/>
            <a:ext cx="1412493" cy="1410112"/>
          </a:xfrm>
          <a:prstGeom prst="diamond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菱形 14"/>
          <p:cNvSpPr>
            <a:spLocks noChangeArrowheads="1"/>
          </p:cNvSpPr>
          <p:nvPr/>
        </p:nvSpPr>
        <p:spPr bwMode="auto">
          <a:xfrm>
            <a:off x="3447359" y="3190908"/>
            <a:ext cx="1412493" cy="1410112"/>
          </a:xfrm>
          <a:prstGeom prst="diamond">
            <a:avLst/>
          </a:prstGeom>
          <a:solidFill>
            <a:srgbClr val="ED7D31"/>
          </a:solidFill>
          <a:ln w="25400">
            <a:noFill/>
            <a:bevel/>
            <a:headEnd/>
            <a:tailEnd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菱形 13"/>
          <p:cNvSpPr>
            <a:spLocks noChangeArrowheads="1"/>
          </p:cNvSpPr>
          <p:nvPr/>
        </p:nvSpPr>
        <p:spPr bwMode="auto">
          <a:xfrm>
            <a:off x="3458667" y="1438480"/>
            <a:ext cx="1412493" cy="1410112"/>
          </a:xfrm>
          <a:prstGeom prst="diamond">
            <a:avLst/>
          </a:prstGeom>
          <a:solidFill>
            <a:srgbClr val="1E344E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菱形 16"/>
          <p:cNvSpPr>
            <a:spLocks noChangeArrowheads="1"/>
          </p:cNvSpPr>
          <p:nvPr/>
        </p:nvSpPr>
        <p:spPr bwMode="auto">
          <a:xfrm>
            <a:off x="4152415" y="1404448"/>
            <a:ext cx="1412493" cy="1410112"/>
          </a:xfrm>
          <a:prstGeom prst="diamond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直接连接符 20"/>
          <p:cNvSpPr>
            <a:spLocks noChangeShapeType="1"/>
          </p:cNvSpPr>
          <p:nvPr/>
        </p:nvSpPr>
        <p:spPr bwMode="auto">
          <a:xfrm>
            <a:off x="5126630" y="1764121"/>
            <a:ext cx="2834515" cy="0"/>
          </a:xfrm>
          <a:prstGeom prst="line">
            <a:avLst/>
          </a:prstGeom>
          <a:noFill/>
          <a:ln w="9525">
            <a:solidFill>
              <a:srgbClr val="FFCD2F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直接连接符 21"/>
          <p:cNvSpPr>
            <a:spLocks noChangeShapeType="1"/>
          </p:cNvSpPr>
          <p:nvPr/>
        </p:nvSpPr>
        <p:spPr bwMode="auto">
          <a:xfrm>
            <a:off x="5045643" y="4322331"/>
            <a:ext cx="2834515" cy="0"/>
          </a:xfrm>
          <a:prstGeom prst="line">
            <a:avLst/>
          </a:prstGeom>
          <a:noFill/>
          <a:ln w="9525">
            <a:solidFill>
              <a:srgbClr val="0E90BE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直接连接符 22"/>
          <p:cNvSpPr>
            <a:spLocks noChangeShapeType="1"/>
          </p:cNvSpPr>
          <p:nvPr/>
        </p:nvSpPr>
        <p:spPr bwMode="auto">
          <a:xfrm>
            <a:off x="1375062" y="4321123"/>
            <a:ext cx="2836898" cy="0"/>
          </a:xfrm>
          <a:prstGeom prst="line">
            <a:avLst/>
          </a:prstGeom>
          <a:noFill/>
          <a:ln w="9525">
            <a:solidFill>
              <a:srgbClr val="E09320"/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流程图: 联系 23"/>
          <p:cNvSpPr>
            <a:spLocks noChangeArrowheads="1"/>
          </p:cNvSpPr>
          <p:nvPr/>
        </p:nvSpPr>
        <p:spPr bwMode="auto">
          <a:xfrm>
            <a:off x="7637200" y="1242476"/>
            <a:ext cx="566903" cy="566903"/>
          </a:xfrm>
          <a:prstGeom prst="flowChartConnector">
            <a:avLst/>
          </a:prstGeom>
          <a:solidFill>
            <a:srgbClr val="FAC67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流程图: 联系 24"/>
          <p:cNvSpPr>
            <a:spLocks noChangeArrowheads="1"/>
          </p:cNvSpPr>
          <p:nvPr/>
        </p:nvSpPr>
        <p:spPr bwMode="auto">
          <a:xfrm>
            <a:off x="7520959" y="3747044"/>
            <a:ext cx="620040" cy="620040"/>
          </a:xfrm>
          <a:prstGeom prst="flowChartConnector">
            <a:avLst/>
          </a:prstGeom>
          <a:solidFill>
            <a:srgbClr val="006794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流程图: 联系 25"/>
          <p:cNvSpPr>
            <a:spLocks noChangeArrowheads="1"/>
          </p:cNvSpPr>
          <p:nvPr/>
        </p:nvSpPr>
        <p:spPr bwMode="auto">
          <a:xfrm>
            <a:off x="1051121" y="3793539"/>
            <a:ext cx="566903" cy="566903"/>
          </a:xfrm>
          <a:prstGeom prst="flowChartConnector">
            <a:avLst/>
          </a:prstGeom>
          <a:solidFill>
            <a:srgbClr val="ED7D31"/>
          </a:solidFill>
          <a:ln>
            <a:noFill/>
          </a:ln>
          <a:extLst/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>
            <a:spLocks noChangeArrowheads="1"/>
          </p:cNvSpPr>
          <p:nvPr/>
        </p:nvSpPr>
        <p:spPr bwMode="auto">
          <a:xfrm>
            <a:off x="6467666" y="139968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分</a:t>
            </a:r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析問題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>
            <a:spLocks noChangeArrowheads="1"/>
          </p:cNvSpPr>
          <p:nvPr/>
        </p:nvSpPr>
        <p:spPr bwMode="auto">
          <a:xfrm>
            <a:off x="6493866" y="3937566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 smtClean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資料結</a:t>
            </a:r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果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3" name="文本框 22"/>
          <p:cNvSpPr>
            <a:spLocks noChangeArrowheads="1"/>
          </p:cNvSpPr>
          <p:nvPr/>
        </p:nvSpPr>
        <p:spPr bwMode="auto">
          <a:xfrm>
            <a:off x="1616230" y="3975014"/>
            <a:ext cx="959237" cy="315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1600" b="1" dirty="0">
                <a:solidFill>
                  <a:srgbClr val="000000"/>
                </a:solidFill>
                <a:latin typeface="+mj-ea"/>
                <a:ea typeface="+mj-ea"/>
                <a:sym typeface="微软雅黑" panose="020B0503020204020204" pitchFamily="34" charset="-122"/>
              </a:rPr>
              <a:t>改善方法</a:t>
            </a:r>
            <a:endParaRPr lang="zh-CN" altLang="en-US" sz="1600" b="1" dirty="0">
              <a:solidFill>
                <a:srgbClr val="000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</p:txBody>
      </p:sp>
      <p:sp>
        <p:nvSpPr>
          <p:cNvPr id="27" name="矩形 33"/>
          <p:cNvSpPr>
            <a:spLocks noChangeArrowheads="1"/>
          </p:cNvSpPr>
          <p:nvPr/>
        </p:nvSpPr>
        <p:spPr bwMode="auto">
          <a:xfrm>
            <a:off x="220762" y="4698508"/>
            <a:ext cx="4047720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由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分析資料來看，每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32*1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一組的值扣除含有缺陷像素，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資料之見的差距不大，改以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32*1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為單位處理。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8" name="矩形 34"/>
          <p:cNvSpPr>
            <a:spLocks noChangeArrowheads="1"/>
          </p:cNvSpPr>
          <p:nvPr/>
        </p:nvSpPr>
        <p:spPr bwMode="auto">
          <a:xfrm>
            <a:off x="220762" y="1821691"/>
            <a:ext cx="2867623" cy="1468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Method3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因為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Process1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的設計上，會有些非缺陷像素被補償過頭，而在後續因為被判定成離群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像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素而造成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 2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執行後，產生些許異常橫線。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TW" sz="11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grpSp>
        <p:nvGrpSpPr>
          <p:cNvPr id="29" name="组合 35"/>
          <p:cNvGrpSpPr>
            <a:grpSpLocks/>
          </p:cNvGrpSpPr>
          <p:nvPr/>
        </p:nvGrpSpPr>
        <p:grpSpPr bwMode="auto">
          <a:xfrm>
            <a:off x="2856636" y="1404448"/>
            <a:ext cx="3241827" cy="3241827"/>
            <a:chOff x="0" y="0"/>
            <a:chExt cx="2880320" cy="2880320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30" name="菱形 36"/>
            <p:cNvSpPr>
              <a:spLocks noChangeArrowheads="1"/>
            </p:cNvSpPr>
            <p:nvPr/>
          </p:nvSpPr>
          <p:spPr bwMode="auto">
            <a:xfrm>
              <a:off x="0" y="0"/>
              <a:ext cx="2880320" cy="2880320"/>
            </a:xfrm>
            <a:prstGeom prst="diamond">
              <a:avLst/>
            </a:prstGeom>
            <a:solidFill>
              <a:srgbClr val="1E34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395E8A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文本框 31"/>
            <p:cNvSpPr>
              <a:spLocks noChangeArrowheads="1"/>
            </p:cNvSpPr>
            <p:nvPr/>
          </p:nvSpPr>
          <p:spPr bwMode="auto">
            <a:xfrm>
              <a:off x="1384342" y="876139"/>
              <a:ext cx="164130" cy="410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7" name="圓角矩形 36"/>
          <p:cNvSpPr/>
          <p:nvPr/>
        </p:nvSpPr>
        <p:spPr>
          <a:xfrm>
            <a:off x="3757012" y="2271376"/>
            <a:ext cx="1448922" cy="14489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Left"/>
              <a:lightRig rig="threePt" dir="t"/>
            </a:scene3d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Method2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Method3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28" y="3810706"/>
            <a:ext cx="516295" cy="516295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226" y="1308120"/>
            <a:ext cx="472675" cy="472675"/>
          </a:xfrm>
          <a:prstGeom prst="rect">
            <a:avLst/>
          </a:prstGeom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822" y="3804828"/>
            <a:ext cx="516295" cy="51629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-484949" y="11455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Method3</a:t>
            </a:r>
            <a:r>
              <a:rPr lang="zh-TW" altLang="en-US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en-US" altLang="zh-CN" sz="1800" b="1" dirty="0" smtClean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 Method4</a:t>
            </a:r>
            <a:endParaRPr lang="zh-CN" altLang="en-US" sz="1800" b="1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9" name="矩形 34"/>
          <p:cNvSpPr>
            <a:spLocks noChangeArrowheads="1"/>
          </p:cNvSpPr>
          <p:nvPr/>
        </p:nvSpPr>
        <p:spPr bwMode="auto">
          <a:xfrm>
            <a:off x="6276583" y="1894601"/>
            <a:ext cx="2673422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Process1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是整個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*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32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的區塊減去自己的平均數，但沒有添加判別是否有缺陷像素是否存在，當有值相當大或小會干擾整格區塊算出的平均值，進而在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Process2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產生問題。</a:t>
            </a:r>
            <a:endParaRPr lang="en-US" altLang="zh-TW" sz="1200" b="1" dirty="0" smtClean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1" name="矩形 33"/>
          <p:cNvSpPr>
            <a:spLocks noChangeArrowheads="1"/>
          </p:cNvSpPr>
          <p:nvPr/>
        </p:nvSpPr>
        <p:spPr bwMode="auto">
          <a:xfrm>
            <a:off x="5257159" y="4695241"/>
            <a:ext cx="3789230" cy="623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Method 4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 已經可以處理遇到的正常影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像，能有效去除</a:t>
            </a:r>
            <a:r>
              <a:rPr lang="zh-TW" altLang="en-US" sz="1200" b="1" dirty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橫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向的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gate noise 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與直向且具區塊性的</a:t>
            </a:r>
            <a:r>
              <a:rPr lang="en-US" altLang="zh-TW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data noise</a:t>
            </a:r>
            <a:r>
              <a:rPr lang="zh-TW" altLang="en-US" sz="1200" b="1" dirty="0" smtClean="0">
                <a:solidFill>
                  <a:srgbClr val="000000"/>
                </a:solidFill>
                <a:latin typeface="+mn-ea"/>
                <a:ea typeface="+mn-ea"/>
                <a:sym typeface="Arial" panose="020B0604020202020204" pitchFamily="34" charset="0"/>
              </a:rPr>
              <a:t>。</a:t>
            </a:r>
            <a:endParaRPr lang="en-US" altLang="zh-TW" sz="1200" b="1" dirty="0">
              <a:solidFill>
                <a:srgbClr val="000000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732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527865" y="188640"/>
            <a:ext cx="8229600" cy="1260141"/>
          </a:xfrm>
        </p:spPr>
        <p:txBody>
          <a:bodyPr>
            <a:noAutofit/>
          </a:bodyPr>
          <a:lstStyle/>
          <a:p>
            <a:r>
              <a:rPr lang="zh-TW" altLang="en-US" sz="2400" dirty="0" smtClean="0">
                <a:solidFill>
                  <a:schemeClr val="tx1"/>
                </a:solidFill>
              </a:rPr>
              <a:t>專案摘要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27088" y="722152"/>
            <a:ext cx="81499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專案目的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希望透過程式去除面板驅動器與感測器所造成的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微小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空間雜訊，並在去除雜訊同時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                      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須保留面板本身的特性。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endParaRPr lang="en-US" altLang="zh-TW" sz="18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7889" y="1699822"/>
            <a:ext cx="8824852" cy="1800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+mj-ea"/>
                <a:ea typeface="+mj-ea"/>
              </a:rPr>
              <a:t>專案內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容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6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在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專案中主要透過陣列取中位數、標準差以及相加減等等數值運算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，來自行開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發演算法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                     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並以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Python3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與 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Spyder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(IDE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作為開發環境，原生圖片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為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16bits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灰階，通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常螢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幕僅能顯示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	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8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bits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，把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16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bits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(0~65535)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依比例縮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放至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8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bits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(0-255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，且圖片為面板在暗房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不照光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	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取出，大部分像素的值落在七千至八千多，故須使用 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Imagej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(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圖像軟體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調整圖像對比，方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	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 便人眼識別像素的差別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</a:rPr>
              <a:t>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088" y="3708252"/>
            <a:ext cx="8656537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>
                <a:solidFill>
                  <a:schemeClr val="tx1"/>
                </a:solidFill>
                <a:latin typeface="+mj-ea"/>
                <a:ea typeface="+mj-ea"/>
              </a:rPr>
              <a:t>專案結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果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</a:t>
            </a: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後續介紹的方法由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開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始一路改善缺點，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且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method5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是目前處理起來去除空間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            雜訊的最佳方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法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，由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5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獨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特的同心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圓圖片可以看出大部分的空間雜訊都已被濾除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2"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          ，卻又可以保留住同心圓。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7889" y="5078467"/>
            <a:ext cx="8762335" cy="12311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chemeClr val="tx1"/>
                </a:solidFill>
                <a:latin typeface="+mj-ea"/>
                <a:ea typeface="+mj-ea"/>
              </a:rPr>
              <a:t>專案結論 </a:t>
            </a:r>
            <a:r>
              <a:rPr lang="en-US" altLang="zh-TW" sz="1800" b="1" dirty="0" smtClean="0">
                <a:solidFill>
                  <a:schemeClr val="tx1"/>
                </a:solidFill>
                <a:latin typeface="+mj-ea"/>
                <a:ea typeface="+mj-ea"/>
              </a:rPr>
              <a:t>: </a:t>
            </a:r>
            <a:r>
              <a:rPr lang="zh-TW" altLang="en-US" sz="18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透過比對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method5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，處理前與處理後的圖像明顯去除空間雜訊，並且依然保留住面板本身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 的特性，取處理前圖像和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 5 ( N =512 )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處理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後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來計算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PSNR(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峰值訊噪比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3" algn="ctr"/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 lvl="3"/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	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PSNR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　＝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　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78.6134</a:t>
            </a:r>
            <a:r>
              <a:rPr lang="en-US" altLang="zh-TW" sz="1400" dirty="0"/>
              <a:t> </a:t>
            </a:r>
            <a:r>
              <a:rPr lang="en-US" altLang="zh-TW" sz="1400" dirty="0" smtClean="0">
                <a:solidFill>
                  <a:schemeClr val="tx1"/>
                </a:solidFill>
              </a:rPr>
              <a:t>dB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　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18" y="5801594"/>
            <a:ext cx="3786640" cy="657652"/>
          </a:xfrm>
          <a:prstGeom prst="rect">
            <a:avLst/>
          </a:prstGeom>
        </p:spPr>
      </p:pic>
      <p:sp>
        <p:nvSpPr>
          <p:cNvPr id="9" name="頁尾版面配置區 8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r"/>
            <a:r>
              <a:rPr lang="en-US" altLang="zh-TW" sz="1000" b="1" smtClean="0">
                <a:solidFill>
                  <a:srgbClr val="808080"/>
                </a:solidFill>
              </a:rPr>
              <a:t>​‌Classify:AUO-General‌​</a:t>
            </a:r>
            <a:endParaRPr lang="zh-TW" altLang="en-US" sz="1000" b="1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69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4"/>
          <a:stretch/>
        </p:blipFill>
        <p:spPr bwMode="auto">
          <a:xfrm>
            <a:off x="2294031" y="1018455"/>
            <a:ext cx="6752357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533036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method4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91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0" name="圓角矩形 9"/>
          <p:cNvSpPr/>
          <p:nvPr/>
        </p:nvSpPr>
        <p:spPr>
          <a:xfrm>
            <a:off x="152028" y="1128432"/>
            <a:ext cx="201160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圓角矩形 10">
            <a:hlinkClick r:id="rId6" action="ppaction://hlinksldjump"/>
          </p:cNvPr>
          <p:cNvSpPr/>
          <p:nvPr/>
        </p:nvSpPr>
        <p:spPr>
          <a:xfrm>
            <a:off x="1721408" y="120910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流程圖: 抽選 12">
            <a:hlinkClick r:id="rId6" action="ppaction://hlinksldjump"/>
          </p:cNvPr>
          <p:cNvSpPr/>
          <p:nvPr/>
        </p:nvSpPr>
        <p:spPr>
          <a:xfrm rot="5400000">
            <a:off x="1789834" y="1252504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152027" y="1938929"/>
            <a:ext cx="2011601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6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5" name="圓角矩形 14">
            <a:hlinkClick r:id="rId7" action="ppaction://hlinksldjump"/>
          </p:cNvPr>
          <p:cNvSpPr/>
          <p:nvPr/>
        </p:nvSpPr>
        <p:spPr>
          <a:xfrm>
            <a:off x="1749143" y="2031788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流程圖: 抽選 17">
            <a:hlinkClick r:id="rId7" action="ppaction://hlinksldjump"/>
          </p:cNvPr>
          <p:cNvSpPr/>
          <p:nvPr/>
        </p:nvSpPr>
        <p:spPr>
          <a:xfrm rot="5400000">
            <a:off x="1817569" y="2075183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152027" y="3525946"/>
            <a:ext cx="2043710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1*32Minus median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rId8" action="ppaction://hlinksldjump"/>
          </p:cNvPr>
          <p:cNvSpPr/>
          <p:nvPr/>
        </p:nvSpPr>
        <p:spPr>
          <a:xfrm>
            <a:off x="1826934" y="362254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流程圖: 抽選 20">
            <a:hlinkClick r:id="rId8" action="ppaction://hlinksldjump"/>
          </p:cNvPr>
          <p:cNvSpPr/>
          <p:nvPr/>
        </p:nvSpPr>
        <p:spPr>
          <a:xfrm rot="5400000">
            <a:off x="1895360" y="3665938"/>
            <a:ext cx="231548" cy="231548"/>
          </a:xfrm>
          <a:prstGeom prst="flowChartExtract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152027" y="4343012"/>
            <a:ext cx="2043710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1*32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Minus</a:t>
            </a:r>
            <a:r>
              <a:rPr lang="en-US" altLang="zh-CN" sz="18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mean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圓角矩形 22">
            <a:hlinkClick r:id="rId9" action="ppaction://hlinksldjump"/>
          </p:cNvPr>
          <p:cNvSpPr/>
          <p:nvPr/>
        </p:nvSpPr>
        <p:spPr>
          <a:xfrm>
            <a:off x="1755682" y="4430627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流程圖: 抽選 23">
            <a:hlinkClick r:id="rId9" action="ppaction://hlinksldjump"/>
          </p:cNvPr>
          <p:cNvSpPr/>
          <p:nvPr/>
        </p:nvSpPr>
        <p:spPr>
          <a:xfrm rot="5400000">
            <a:off x="1824312" y="4483001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152027" y="5145111"/>
            <a:ext cx="2023905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6" name="圓角矩形 25">
            <a:hlinkClick r:id="rId10" action="ppaction://hlinksldjump"/>
          </p:cNvPr>
          <p:cNvSpPr/>
          <p:nvPr/>
        </p:nvSpPr>
        <p:spPr>
          <a:xfrm>
            <a:off x="1755682" y="522631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流程圖: 抽選 26">
            <a:hlinkClick r:id="rId11" action="ppaction://hlinksldjump"/>
          </p:cNvPr>
          <p:cNvSpPr/>
          <p:nvPr/>
        </p:nvSpPr>
        <p:spPr>
          <a:xfrm rot="5400000">
            <a:off x="1824312" y="5278689"/>
            <a:ext cx="231548" cy="231548"/>
          </a:xfrm>
          <a:prstGeom prst="flowChartExtra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152027" y="2724609"/>
            <a:ext cx="202326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D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Get </a:t>
            </a:r>
            <a:r>
              <a:rPr lang="en-US" altLang="zh-TW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Difference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9" name="圓角矩形 28">
            <a:hlinkClick r:id="rId12" action="ppaction://hlinksldjump"/>
          </p:cNvPr>
          <p:cNvSpPr/>
          <p:nvPr/>
        </p:nvSpPr>
        <p:spPr>
          <a:xfrm>
            <a:off x="1748389" y="2804941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流程圖: 抽選 29">
            <a:hlinkClick r:id="rId12" action="ppaction://hlinksldjump"/>
          </p:cNvPr>
          <p:cNvSpPr/>
          <p:nvPr/>
        </p:nvSpPr>
        <p:spPr>
          <a:xfrm rot="5400000">
            <a:off x="1828413" y="2857316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2579440" y="1810309"/>
            <a:ext cx="1008112" cy="62658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3891238" y="1806656"/>
            <a:ext cx="957122" cy="626580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6300192" y="4002157"/>
            <a:ext cx="1152128" cy="74834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5073547" y="3978996"/>
            <a:ext cx="1050541" cy="794664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3674647" y="2946213"/>
            <a:ext cx="1390303" cy="773743"/>
          </a:xfrm>
          <a:prstGeom prst="round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6077573" y="2946213"/>
            <a:ext cx="1595651" cy="66365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38" name="群組 37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40" name="圓角矩形 39">
                <a:hlinkClick r:id="rId13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1" name="流程圖: 抽選 40">
                <a:hlinkClick r:id="rId13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2" name="圖片 41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39" name="文字方塊 38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3" name="文字方塊 42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68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Method4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251520" y="980728"/>
            <a:ext cx="4381500" cy="4695825"/>
            <a:chOff x="251520" y="980728"/>
            <a:chExt cx="4381500" cy="46958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1520" y="980728"/>
              <a:ext cx="4381500" cy="469582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27584" y="4797152"/>
              <a:ext cx="861331" cy="79208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186274" y="1017976"/>
            <a:ext cx="4446746" cy="4608512"/>
            <a:chOff x="283389" y="5445224"/>
            <a:chExt cx="4446746" cy="4608512"/>
          </a:xfrm>
        </p:grpSpPr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3389" y="5445224"/>
              <a:ext cx="4414877" cy="460851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18" name="矩形 17"/>
            <p:cNvSpPr/>
            <p:nvPr/>
          </p:nvSpPr>
          <p:spPr>
            <a:xfrm>
              <a:off x="283523" y="5445224"/>
              <a:ext cx="4446612" cy="4608512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664889" y="980728"/>
            <a:ext cx="4381500" cy="4695825"/>
            <a:chOff x="4664889" y="980728"/>
            <a:chExt cx="4381500" cy="469582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64889" y="980728"/>
              <a:ext cx="4381500" cy="4695825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5209064" y="4792176"/>
              <a:ext cx="861331" cy="792088"/>
            </a:xfrm>
            <a:prstGeom prst="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3" name="群組 22"/>
          <p:cNvGrpSpPr/>
          <p:nvPr/>
        </p:nvGrpSpPr>
        <p:grpSpPr>
          <a:xfrm>
            <a:off x="4706062" y="1017976"/>
            <a:ext cx="4348123" cy="4621328"/>
            <a:chOff x="4698266" y="5864456"/>
            <a:chExt cx="4348123" cy="4621328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698266" y="5877272"/>
              <a:ext cx="4348123" cy="4608512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4698266" y="5864456"/>
              <a:ext cx="4348123" cy="4621327"/>
            </a:xfrm>
            <a:prstGeom prst="rect">
              <a:avLst/>
            </a:prstGeom>
            <a:noFill/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842113" y="6161584"/>
            <a:ext cx="85419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方法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4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有效去除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 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與 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，由結果觀察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16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*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 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與 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32*1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效果相似，並且</a:t>
            </a:r>
            <a:endParaRPr lang="en-US" altLang="zh-TW" sz="120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成功解決</a:t>
            </a:r>
            <a:r>
              <a:rPr lang="en-US" altLang="zh-TW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mthod3</a:t>
            </a:r>
            <a:r>
              <a:rPr lang="zh-TW" altLang="en-US" sz="12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遇到錯誤補償導致些許異常線條會出現在某幾張圖像。</a:t>
            </a:r>
            <a:endParaRPr lang="en-US" altLang="zh-TW" sz="12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27" name="群組 26"/>
          <p:cNvGrpSpPr/>
          <p:nvPr/>
        </p:nvGrpSpPr>
        <p:grpSpPr>
          <a:xfrm>
            <a:off x="384705" y="6063000"/>
            <a:ext cx="370871" cy="247247"/>
            <a:chOff x="755576" y="1124744"/>
            <a:chExt cx="540060" cy="360040"/>
          </a:xfrm>
        </p:grpSpPr>
        <p:cxnSp>
          <p:nvCxnSpPr>
            <p:cNvPr id="28" name="直線接點 27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群組 28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30" name="矩形圖說文字 29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31" name="直線接點 30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" name="文字方塊 32"/>
          <p:cNvSpPr txBox="1"/>
          <p:nvPr/>
        </p:nvSpPr>
        <p:spPr>
          <a:xfrm>
            <a:off x="1475656" y="5949280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698083" y="5760412"/>
            <a:ext cx="17107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4.67 </a:t>
            </a:r>
            <a:r>
              <a:rPr lang="en-US" altLang="zh-TW" sz="1800" dirty="0" smtClean="0">
                <a:solidFill>
                  <a:schemeClr val="tx1"/>
                </a:solidFill>
                <a:latin typeface="+mn-lt"/>
              </a:rPr>
              <a:t>s/1frame</a:t>
            </a:r>
            <a:endParaRPr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70395" y="5723534"/>
            <a:ext cx="171072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solidFill>
                  <a:schemeClr val="tx1"/>
                </a:solidFill>
                <a:latin typeface="+mn-lt"/>
              </a:rPr>
              <a:t>7.12</a:t>
            </a:r>
            <a:r>
              <a:rPr lang="zh-TW" altLang="en-US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TW" sz="1800" dirty="0" smtClean="0">
                <a:solidFill>
                  <a:schemeClr val="tx1"/>
                </a:solidFill>
                <a:latin typeface="+mn-lt"/>
              </a:rPr>
              <a:t>s/1frame</a:t>
            </a:r>
            <a:endParaRPr lang="zh-TW" alt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72200" y="580617"/>
            <a:ext cx="712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16</a:t>
            </a:r>
            <a:r>
              <a:rPr lang="zh-TW" altLang="en-US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*</a:t>
            </a:r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lang="zh-TW" altLang="en-US" sz="2000" dirty="0">
              <a:latin typeface="+mj-l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952323" y="580617"/>
            <a:ext cx="7120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kern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32</a:t>
            </a:r>
            <a:r>
              <a:rPr lang="zh-TW" altLang="en-US" sz="2000" b="1" kern="0" dirty="0" smtClean="0">
                <a:solidFill>
                  <a:schemeClr val="tx1"/>
                </a:solidFill>
                <a:latin typeface="+mj-lt"/>
                <a:cs typeface="Arial" pitchFamily="34" charset="0"/>
              </a:rPr>
              <a:t>*</a:t>
            </a:r>
            <a:r>
              <a:rPr lang="en-US" altLang="zh-TW" sz="2000" b="1" kern="0" dirty="0">
                <a:solidFill>
                  <a:schemeClr val="tx1"/>
                </a:solidFill>
                <a:latin typeface="+mj-lt"/>
                <a:cs typeface="Arial" pitchFamily="34" charset="0"/>
              </a:rPr>
              <a:t>1</a:t>
            </a:r>
            <a:endParaRPr lang="zh-TW" altLang="en-US" sz="2000" dirty="0">
              <a:latin typeface="+mj-lt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5859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83" y="4736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4621" y="129043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27" y="960407"/>
            <a:ext cx="2410103" cy="25933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088180" y="599553"/>
            <a:ext cx="9829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56610" y="428182"/>
            <a:ext cx="1866569" cy="5083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Method2_1time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997" y="960407"/>
            <a:ext cx="2438003" cy="262334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763" y="960407"/>
            <a:ext cx="2461684" cy="264882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549684" y="597972"/>
            <a:ext cx="15985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Method2_2time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85228" y="3553734"/>
            <a:ext cx="982961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Method3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20" y="4068106"/>
            <a:ext cx="2407010" cy="2589999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4729" y="4066932"/>
            <a:ext cx="2427718" cy="2612281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9904" y="4066933"/>
            <a:ext cx="2427718" cy="261228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6733861" y="3479768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</a:t>
            </a:r>
            <a:r>
              <a:rPr lang="en-US" altLang="zh-TW" sz="18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16*1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758764" y="3548762"/>
            <a:ext cx="1462260" cy="5083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 32*1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632143" y="59786"/>
            <a:ext cx="3595929" cy="456663"/>
            <a:chOff x="2812824" y="-129089"/>
            <a:chExt cx="3595929" cy="456663"/>
          </a:xfrm>
        </p:grpSpPr>
        <p:sp>
          <p:nvSpPr>
            <p:cNvPr id="5" name="圓角矩形 4"/>
            <p:cNvSpPr/>
            <p:nvPr/>
          </p:nvSpPr>
          <p:spPr>
            <a:xfrm>
              <a:off x="3598271" y="4142"/>
              <a:ext cx="2074186" cy="309061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812824" y="-129089"/>
              <a:ext cx="3595929" cy="456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auto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TW" sz="1400" b="1" dirty="0" smtClean="0">
                  <a:solidFill>
                    <a:schemeClr val="dk1"/>
                  </a:solidFill>
                  <a:latin typeface="+mj-ea"/>
                  <a:ea typeface="+mj-ea"/>
                </a:rPr>
                <a:t>Note : </a:t>
              </a:r>
              <a:r>
                <a:rPr lang="zh-TW" altLang="en-US" sz="1400" b="1" dirty="0" smtClean="0">
                  <a:solidFill>
                    <a:schemeClr val="dk1"/>
                  </a:solidFill>
                  <a:latin typeface="+mj-ea"/>
                  <a:ea typeface="+mj-ea"/>
                </a:rPr>
                <a:t>皆經過對比調整</a:t>
              </a:r>
              <a:endParaRPr lang="zh-TW" altLang="en-US" sz="1400" b="1" dirty="0">
                <a:solidFill>
                  <a:schemeClr val="dk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</p:spTree>
    <p:extLst>
      <p:ext uri="{BB962C8B-B14F-4D97-AF65-F5344CB8AC3E}">
        <p14:creationId xmlns:p14="http://schemas.microsoft.com/office/powerpoint/2010/main" val="990924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116632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</a:t>
            </a:r>
            <a:r>
              <a:rPr lang="en-US" altLang="zh-TW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5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421" y="63995"/>
            <a:ext cx="505384" cy="50538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84" y="888991"/>
            <a:ext cx="2652025" cy="286282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497354" y="923528"/>
            <a:ext cx="54537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  <a:latin typeface="+mj-ea"/>
                <a:ea typeface="+mj-ea"/>
              </a:rPr>
              <a:t>Method5</a:t>
            </a:r>
            <a:r>
              <a:rPr lang="zh-TW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使用一組特別缺</a:t>
            </a:r>
            <a:r>
              <a:rPr lang="zh-TW" altLang="en-US" sz="1400" dirty="0">
                <a:solidFill>
                  <a:schemeClr val="tx1"/>
                </a:solidFill>
                <a:latin typeface="+mj-ea"/>
                <a:ea typeface="+mj-ea"/>
              </a:rPr>
              <a:t>陷像</a:t>
            </a:r>
            <a:r>
              <a:rPr lang="zh-TW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素的圖檔，</a:t>
            </a:r>
            <a:r>
              <a:rPr lang="en-US" altLang="zh-TW" sz="1400" dirty="0" smtClean="0">
                <a:solidFill>
                  <a:schemeClr val="tx1"/>
                </a:solidFill>
                <a:latin typeface="+mj-ea"/>
                <a:ea typeface="+mj-ea"/>
              </a:rPr>
              <a:t>Cell </a:t>
            </a:r>
            <a:r>
              <a:rPr lang="zh-TW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於旋轉塗佈時，因被</a:t>
            </a:r>
            <a:endParaRPr lang="en-US" altLang="zh-TW" sz="1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400" dirty="0" smtClean="0">
                <a:solidFill>
                  <a:schemeClr val="tx1"/>
                </a:solidFill>
                <a:latin typeface="+mj-ea"/>
                <a:ea typeface="+mj-ea"/>
              </a:rPr>
              <a:t>靜電炸傷而有獨特的同心圓出現。</a:t>
            </a:r>
            <a:endParaRPr lang="en-US" altLang="zh-TW" sz="1400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zh-TW" altLang="en-US" sz="14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270" y="1624677"/>
            <a:ext cx="1956487" cy="211200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727935" y="2012114"/>
            <a:ext cx="124807" cy="124807"/>
          </a:xfrm>
          <a:prstGeom prst="rect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9270" y="1624678"/>
            <a:ext cx="1956488" cy="20337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2" name="直線單箭頭接點 11"/>
          <p:cNvCxnSpPr>
            <a:stCxn id="8" idx="3"/>
          </p:cNvCxnSpPr>
          <p:nvPr/>
        </p:nvCxnSpPr>
        <p:spPr>
          <a:xfrm>
            <a:off x="1852742" y="2074518"/>
            <a:ext cx="2099429" cy="7264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4932040" y="232355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結果比較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960" y="1357171"/>
            <a:ext cx="2205660" cy="2318772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228810" y="3509658"/>
            <a:ext cx="615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(1)</a:t>
            </a:r>
            <a:endParaRPr lang="zh-TW" altLang="en-US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22856" y="3488667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(2)</a:t>
            </a:r>
            <a:endParaRPr lang="zh-TW" altLang="en-US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8681626" y="3473068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(3)</a:t>
            </a:r>
            <a:endParaRPr lang="zh-TW" altLang="en-US" sz="12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799341" y="3687349"/>
            <a:ext cx="1810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由</a:t>
            </a:r>
            <a:r>
              <a:rPr lang="en-US" altLang="zh-TW" sz="1200" b="1" dirty="0">
                <a:solidFill>
                  <a:schemeClr val="tx1"/>
                </a:solidFill>
                <a:latin typeface="+mj-ea"/>
                <a:ea typeface="+mj-ea"/>
              </a:rPr>
              <a:t>method4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演算法處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理</a:t>
            </a:r>
            <a:endParaRPr lang="zh-TW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36" name="群組 35"/>
          <p:cNvGrpSpPr/>
          <p:nvPr/>
        </p:nvGrpSpPr>
        <p:grpSpPr>
          <a:xfrm>
            <a:off x="277605" y="4668220"/>
            <a:ext cx="4042399" cy="1417300"/>
            <a:chOff x="237255" y="4550294"/>
            <a:chExt cx="4617218" cy="1618836"/>
          </a:xfrm>
        </p:grpSpPr>
        <p:grpSp>
          <p:nvGrpSpPr>
            <p:cNvPr id="19" name="群組 18"/>
            <p:cNvGrpSpPr/>
            <p:nvPr/>
          </p:nvGrpSpPr>
          <p:grpSpPr>
            <a:xfrm>
              <a:off x="237255" y="5013176"/>
              <a:ext cx="730119" cy="730119"/>
              <a:chOff x="676290" y="4639276"/>
              <a:chExt cx="980392" cy="980392"/>
            </a:xfrm>
          </p:grpSpPr>
          <p:sp>
            <p:nvSpPr>
              <p:cNvPr id="17" name="橢圓 16"/>
              <p:cNvSpPr/>
              <p:nvPr/>
            </p:nvSpPr>
            <p:spPr>
              <a:xfrm>
                <a:off x="676290" y="4639276"/>
                <a:ext cx="980392" cy="98039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16" name="圖片 1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166" y="4797152"/>
                <a:ext cx="664640" cy="664640"/>
              </a:xfrm>
              <a:prstGeom prst="rect">
                <a:avLst/>
              </a:prstGeom>
            </p:spPr>
          </p:pic>
        </p:grpSp>
        <p:sp>
          <p:nvSpPr>
            <p:cNvPr id="25" name="圓角矩形 24"/>
            <p:cNvSpPr/>
            <p:nvPr/>
          </p:nvSpPr>
          <p:spPr>
            <a:xfrm>
              <a:off x="1566610" y="4550294"/>
              <a:ext cx="3287863" cy="611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連續缺陷像素</a:t>
              </a:r>
              <a:r>
                <a:rPr lang="en-US" altLang="zh-TW" sz="1600" b="1" dirty="0">
                  <a:solidFill>
                    <a:schemeClr val="tx1"/>
                  </a:solidFill>
                  <a:latin typeface="+mj-ea"/>
                  <a:ea typeface="+mj-ea"/>
                </a:rPr>
                <a:t>(defect pixel)</a:t>
              </a:r>
              <a:endParaRPr lang="zh-TW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1566609" y="5557435"/>
              <a:ext cx="3287864" cy="6116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缺乏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溢位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保護</a:t>
              </a:r>
              <a:r>
                <a:rPr lang="zh-TW" altLang="en-US" sz="1600" b="1" dirty="0">
                  <a:solidFill>
                    <a:schemeClr val="tx1"/>
                  </a:solidFill>
                  <a:latin typeface="+mj-ea"/>
                  <a:ea typeface="+mj-ea"/>
                </a:rPr>
                <a:t>機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制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(overflow)</a:t>
              </a:r>
              <a:endParaRPr lang="zh-TW" altLang="en-US" sz="16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cxnSp>
          <p:nvCxnSpPr>
            <p:cNvPr id="28" name="直線接點 27"/>
            <p:cNvCxnSpPr>
              <a:stCxn id="25" idx="1"/>
              <a:endCxn id="17" idx="6"/>
            </p:cNvCxnSpPr>
            <p:nvPr/>
          </p:nvCxnSpPr>
          <p:spPr>
            <a:xfrm flipH="1">
              <a:off x="967374" y="4856141"/>
              <a:ext cx="599236" cy="52209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>
              <a:stCxn id="26" idx="1"/>
              <a:endCxn id="17" idx="6"/>
            </p:cNvCxnSpPr>
            <p:nvPr/>
          </p:nvCxnSpPr>
          <p:spPr>
            <a:xfrm flipH="1" flipV="1">
              <a:off x="967374" y="5378236"/>
              <a:ext cx="599236" cy="48504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文字方塊 39"/>
          <p:cNvSpPr txBox="1"/>
          <p:nvPr/>
        </p:nvSpPr>
        <p:spPr>
          <a:xfrm>
            <a:off x="4499992" y="4345897"/>
            <a:ext cx="49335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Method4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在進行修正取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local median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進行修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正，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無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法處理連續缺陷像素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，由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於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Cell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遭到靜電炸傷有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許多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像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素是接近極值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，因此造成修正後會有小於零的像素，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溢位因此產生，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method5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為此而衍生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1092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2266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5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621" y="136002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7533451" y="6260501"/>
            <a:ext cx="1594168" cy="495814"/>
            <a:chOff x="5364088" y="6173546"/>
            <a:chExt cx="1594168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7" name="矩形 6">
              <a:hlinkClick r:id="rId4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822" y="1356520"/>
            <a:ext cx="6356567" cy="3456384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467544" y="1012249"/>
            <a:ext cx="201160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 </a:t>
            </a:r>
            <a:r>
              <a:rPr lang="zh-TW" altLang="en-US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1" name="圓角矩形 10">
            <a:hlinkClick r:id="rId6" action="ppaction://hlinksldjump"/>
          </p:cNvPr>
          <p:cNvSpPr/>
          <p:nvPr/>
        </p:nvSpPr>
        <p:spPr>
          <a:xfrm>
            <a:off x="2036924" y="1092926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流程圖: 抽選 11">
            <a:hlinkClick r:id="rId6" action="ppaction://hlinksldjump"/>
          </p:cNvPr>
          <p:cNvSpPr/>
          <p:nvPr/>
        </p:nvSpPr>
        <p:spPr>
          <a:xfrm rot="5400000">
            <a:off x="2105350" y="1136321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467543" y="1822746"/>
            <a:ext cx="2011601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</a:t>
            </a:r>
            <a:r>
              <a:rPr lang="en-US" altLang="zh-CN" sz="1400" b="1" dirty="0" err="1" smtClean="0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4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7" action="ppaction://hlinksldjump"/>
          </p:cNvPr>
          <p:cNvSpPr/>
          <p:nvPr/>
        </p:nvSpPr>
        <p:spPr>
          <a:xfrm>
            <a:off x="2064659" y="191560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7" action="ppaction://hlinksldjump"/>
          </p:cNvPr>
          <p:cNvSpPr/>
          <p:nvPr/>
        </p:nvSpPr>
        <p:spPr>
          <a:xfrm rot="5400000">
            <a:off x="2133085" y="1959000"/>
            <a:ext cx="231548" cy="231548"/>
          </a:xfrm>
          <a:prstGeom prst="flowChartExtra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75674" y="3409763"/>
            <a:ext cx="213557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TW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remove ADC noise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7" name="圓角矩形 16">
            <a:hlinkClick r:id="rId8" action="ppaction://hlinksldjump"/>
          </p:cNvPr>
          <p:cNvSpPr/>
          <p:nvPr/>
        </p:nvSpPr>
        <p:spPr>
          <a:xfrm>
            <a:off x="2105432" y="3496915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流程圖: 抽選 17">
            <a:hlinkClick r:id="rId8" action="ppaction://hlinksldjump"/>
          </p:cNvPr>
          <p:cNvSpPr/>
          <p:nvPr/>
        </p:nvSpPr>
        <p:spPr>
          <a:xfrm rot="5400000">
            <a:off x="2173858" y="3540310"/>
            <a:ext cx="231548" cy="231548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圓角矩形 18"/>
          <p:cNvSpPr/>
          <p:nvPr/>
        </p:nvSpPr>
        <p:spPr>
          <a:xfrm>
            <a:off x="375674" y="4226829"/>
            <a:ext cx="2135579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remove gate noise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0" name="圓角矩形 19">
            <a:hlinkClick r:id="rId9" action="ppaction://hlinksldjump"/>
          </p:cNvPr>
          <p:cNvSpPr/>
          <p:nvPr/>
        </p:nvSpPr>
        <p:spPr>
          <a:xfrm>
            <a:off x="2071198" y="4314444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流程圖: 抽選 20">
            <a:hlinkClick r:id="rId9" action="ppaction://hlinksldjump"/>
          </p:cNvPr>
          <p:cNvSpPr/>
          <p:nvPr/>
        </p:nvSpPr>
        <p:spPr>
          <a:xfrm rot="5400000">
            <a:off x="2139828" y="4366818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圓角矩形 21"/>
          <p:cNvSpPr/>
          <p:nvPr/>
        </p:nvSpPr>
        <p:spPr>
          <a:xfrm>
            <a:off x="375674" y="5661248"/>
            <a:ext cx="211577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52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Data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3" name="圓角矩形 22">
            <a:hlinkClick r:id="rId10" action="ppaction://hlinksldjump"/>
          </p:cNvPr>
          <p:cNvSpPr/>
          <p:nvPr/>
        </p:nvSpPr>
        <p:spPr>
          <a:xfrm>
            <a:off x="2071198" y="575289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流程圖: 抽選 23">
            <a:hlinkClick r:id="rId10" action="ppaction://hlinksldjump"/>
          </p:cNvPr>
          <p:cNvSpPr/>
          <p:nvPr/>
        </p:nvSpPr>
        <p:spPr>
          <a:xfrm rot="5400000">
            <a:off x="2139828" y="5805264"/>
            <a:ext cx="231548" cy="231548"/>
          </a:xfrm>
          <a:prstGeom prst="flowChartExtract">
            <a:avLst/>
          </a:prstGeom>
          <a:solidFill>
            <a:srgbClr val="5200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圓角矩形 24"/>
          <p:cNvSpPr/>
          <p:nvPr/>
        </p:nvSpPr>
        <p:spPr>
          <a:xfrm>
            <a:off x="375674" y="2608426"/>
            <a:ext cx="2115133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  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Mark </a:t>
            </a: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defect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6" name="圓角矩形 25">
            <a:hlinkClick r:id="rId11" action="ppaction://hlinksldjump"/>
          </p:cNvPr>
          <p:cNvSpPr/>
          <p:nvPr/>
        </p:nvSpPr>
        <p:spPr>
          <a:xfrm>
            <a:off x="2063905" y="2688758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流程圖: 抽選 26">
            <a:hlinkClick r:id="rId11" action="ppaction://hlinksldjump"/>
          </p:cNvPr>
          <p:cNvSpPr/>
          <p:nvPr/>
        </p:nvSpPr>
        <p:spPr>
          <a:xfrm rot="5400000">
            <a:off x="2143929" y="2741133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2792309" y="2788305"/>
            <a:ext cx="1059611" cy="56868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2792309" y="1977651"/>
            <a:ext cx="1059611" cy="58725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5652121" y="3168577"/>
            <a:ext cx="1080120" cy="620464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圓角矩形 30"/>
          <p:cNvSpPr/>
          <p:nvPr/>
        </p:nvSpPr>
        <p:spPr>
          <a:xfrm>
            <a:off x="6876256" y="3173727"/>
            <a:ext cx="1304553" cy="615314"/>
          </a:xfrm>
          <a:prstGeom prst="roundRect">
            <a:avLst/>
          </a:prstGeom>
          <a:noFill/>
          <a:ln w="28575">
            <a:solidFill>
              <a:srgbClr val="5482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6876256" y="3974105"/>
            <a:ext cx="1304553" cy="590553"/>
          </a:xfrm>
          <a:prstGeom prst="roundRect">
            <a:avLst/>
          </a:prstGeom>
          <a:noFill/>
          <a:ln w="28575"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4210561" y="3974106"/>
            <a:ext cx="2521680" cy="590553"/>
          </a:xfrm>
          <a:prstGeom prst="roundRect">
            <a:avLst/>
          </a:prstGeom>
          <a:noFill/>
          <a:ln w="28575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圓角矩形 33"/>
          <p:cNvSpPr/>
          <p:nvPr/>
        </p:nvSpPr>
        <p:spPr>
          <a:xfrm>
            <a:off x="4215453" y="3168577"/>
            <a:ext cx="1101474" cy="620464"/>
          </a:xfrm>
          <a:prstGeom prst="roundRect">
            <a:avLst/>
          </a:prstGeom>
          <a:noFill/>
          <a:ln w="28575">
            <a:solidFill>
              <a:srgbClr val="5200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圓角矩形 34"/>
          <p:cNvSpPr/>
          <p:nvPr/>
        </p:nvSpPr>
        <p:spPr>
          <a:xfrm>
            <a:off x="395479" y="4944038"/>
            <a:ext cx="2115774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4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</a:t>
            </a:r>
            <a:r>
              <a:rPr lang="en-US" altLang="zh-CN" sz="1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ffset &amp;  overflow</a:t>
            </a:r>
            <a:endParaRPr lang="zh-CN" altLang="en-US" sz="14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6" name="圓角矩形 35">
            <a:hlinkClick r:id="rId12" action="ppaction://hlinksldjump"/>
          </p:cNvPr>
          <p:cNvSpPr/>
          <p:nvPr/>
        </p:nvSpPr>
        <p:spPr>
          <a:xfrm>
            <a:off x="2091003" y="503568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7" name="流程圖: 抽選 36">
            <a:hlinkClick r:id="rId13" action="ppaction://hlinksldjump"/>
          </p:cNvPr>
          <p:cNvSpPr/>
          <p:nvPr/>
        </p:nvSpPr>
        <p:spPr>
          <a:xfrm rot="5400000">
            <a:off x="2159633" y="5088054"/>
            <a:ext cx="231548" cy="231548"/>
          </a:xfrm>
          <a:prstGeom prst="flowChartExtract">
            <a:avLst/>
          </a:prstGeom>
          <a:solidFill>
            <a:srgbClr val="1F4E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8" name="群組 37"/>
          <p:cNvGrpSpPr/>
          <p:nvPr/>
        </p:nvGrpSpPr>
        <p:grpSpPr>
          <a:xfrm>
            <a:off x="3151923" y="6194892"/>
            <a:ext cx="3570679" cy="626724"/>
            <a:chOff x="2777319" y="6202686"/>
            <a:chExt cx="3570679" cy="626724"/>
          </a:xfrm>
        </p:grpSpPr>
        <p:grpSp>
          <p:nvGrpSpPr>
            <p:cNvPr id="39" name="群組 38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41" name="圓角矩形 40">
                <a:hlinkClick r:id="rId14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2" name="流程圖: 抽選 41">
                <a:hlinkClick r:id="rId14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3" name="圖片 42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40" name="文字方塊 39"/>
            <p:cNvSpPr txBox="1"/>
            <p:nvPr/>
          </p:nvSpPr>
          <p:spPr>
            <a:xfrm>
              <a:off x="3345253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4" name="文字方塊 43"/>
          <p:cNvSpPr txBox="1"/>
          <p:nvPr/>
        </p:nvSpPr>
        <p:spPr>
          <a:xfrm>
            <a:off x="4932040" y="232355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結果比較</a:t>
            </a:r>
          </a:p>
        </p:txBody>
      </p:sp>
    </p:spTree>
    <p:extLst>
      <p:ext uri="{BB962C8B-B14F-4D97-AF65-F5344CB8AC3E}">
        <p14:creationId xmlns:p14="http://schemas.microsoft.com/office/powerpoint/2010/main" val="748873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Method5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1193729" y="619572"/>
            <a:ext cx="6767802" cy="381105"/>
            <a:chOff x="1167825" y="606681"/>
            <a:chExt cx="6767802" cy="381105"/>
          </a:xfrm>
        </p:grpSpPr>
        <p:sp>
          <p:nvSpPr>
            <p:cNvPr id="9" name="矩形 8"/>
            <p:cNvSpPr/>
            <p:nvPr/>
          </p:nvSpPr>
          <p:spPr>
            <a:xfrm>
              <a:off x="7140216" y="649232"/>
              <a:ext cx="7954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32</a:t>
              </a:r>
              <a:endParaRPr lang="zh-TW" altLang="en-US" sz="1600" dirty="0">
                <a:latin typeface="+mj-lt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67825" y="641386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512</a:t>
              </a:r>
              <a:endParaRPr lang="zh-TW" altLang="en-US" sz="1600" dirty="0">
                <a:latin typeface="+mj-lt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995936" y="606681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tx1"/>
                  </a:solidFill>
                  <a:latin typeface="+mj-lt"/>
                  <a:cs typeface="Arial" pitchFamily="34" charset="0"/>
                </a:rPr>
                <a:t>N = 256</a:t>
              </a:r>
              <a:endParaRPr lang="zh-TW" altLang="en-US" sz="1600" dirty="0">
                <a:latin typeface="+mj-lt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51904" y="979940"/>
            <a:ext cx="8858623" cy="3047759"/>
            <a:chOff x="151904" y="979940"/>
            <a:chExt cx="8858623" cy="3047759"/>
          </a:xfrm>
        </p:grpSpPr>
        <p:grpSp>
          <p:nvGrpSpPr>
            <p:cNvPr id="20" name="群組 19"/>
            <p:cNvGrpSpPr/>
            <p:nvPr/>
          </p:nvGrpSpPr>
          <p:grpSpPr>
            <a:xfrm>
              <a:off x="3161828" y="979940"/>
              <a:ext cx="5848699" cy="3047759"/>
              <a:chOff x="3161828" y="979940"/>
              <a:chExt cx="5848699" cy="3047759"/>
            </a:xfrm>
          </p:grpSpPr>
          <p:pic>
            <p:nvPicPr>
              <p:cNvPr id="12" name="圖片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1828" y="979940"/>
                <a:ext cx="2831606" cy="3047759"/>
              </a:xfrm>
              <a:prstGeom prst="rect">
                <a:avLst/>
              </a:prstGeom>
            </p:spPr>
          </p:pic>
          <p:pic>
            <p:nvPicPr>
              <p:cNvPr id="14" name="圖片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78921" y="979940"/>
                <a:ext cx="2831606" cy="3047759"/>
              </a:xfrm>
              <a:prstGeom prst="rect">
                <a:avLst/>
              </a:prstGeom>
            </p:spPr>
          </p:pic>
        </p:grpSp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1904" y="979940"/>
              <a:ext cx="2824438" cy="3040044"/>
            </a:xfrm>
            <a:prstGeom prst="rect">
              <a:avLst/>
            </a:prstGeom>
          </p:spPr>
        </p:pic>
      </p:grpSp>
      <p:grpSp>
        <p:nvGrpSpPr>
          <p:cNvPr id="19" name="群組 18"/>
          <p:cNvGrpSpPr/>
          <p:nvPr/>
        </p:nvGrpSpPr>
        <p:grpSpPr>
          <a:xfrm>
            <a:off x="1156315" y="2204864"/>
            <a:ext cx="6846217" cy="815616"/>
            <a:chOff x="1156315" y="2204864"/>
            <a:chExt cx="6846217" cy="815616"/>
          </a:xfrm>
        </p:grpSpPr>
        <p:sp>
          <p:nvSpPr>
            <p:cNvPr id="16" name="矩形 15"/>
            <p:cNvSpPr/>
            <p:nvPr/>
          </p:nvSpPr>
          <p:spPr>
            <a:xfrm>
              <a:off x="1156315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169823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186916" y="2204864"/>
              <a:ext cx="815616" cy="81561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28652" y="1014314"/>
            <a:ext cx="8843063" cy="2971296"/>
            <a:chOff x="151904" y="1069080"/>
            <a:chExt cx="8843063" cy="2971296"/>
          </a:xfrm>
        </p:grpSpPr>
        <p:grpSp>
          <p:nvGrpSpPr>
            <p:cNvPr id="26" name="群組 25"/>
            <p:cNvGrpSpPr/>
            <p:nvPr/>
          </p:nvGrpSpPr>
          <p:grpSpPr>
            <a:xfrm>
              <a:off x="151904" y="1069080"/>
              <a:ext cx="8843063" cy="2971296"/>
              <a:chOff x="167464" y="3785019"/>
              <a:chExt cx="8843063" cy="2971296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7464" y="3785019"/>
                <a:ext cx="2826354" cy="2971296"/>
              </a:xfrm>
              <a:prstGeom prst="rect">
                <a:avLst/>
              </a:prstGeom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203232" y="3785019"/>
                <a:ext cx="2797587" cy="2941053"/>
              </a:xfrm>
              <a:prstGeom prst="rect">
                <a:avLst/>
              </a:prstGeom>
            </p:spPr>
          </p:pic>
          <p:pic>
            <p:nvPicPr>
              <p:cNvPr id="24" name="圖片 23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6193" y="3785019"/>
                <a:ext cx="2804334" cy="2948146"/>
              </a:xfrm>
              <a:prstGeom prst="rect">
                <a:avLst/>
              </a:prstGeom>
            </p:spPr>
          </p:pic>
        </p:grpSp>
        <p:sp>
          <p:nvSpPr>
            <p:cNvPr id="32" name="矩形 31"/>
            <p:cNvSpPr/>
            <p:nvPr/>
          </p:nvSpPr>
          <p:spPr>
            <a:xfrm>
              <a:off x="1043608" y="1253493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008856" y="1249453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020272" y="1225447"/>
              <a:ext cx="378545" cy="38121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312375" y="4108063"/>
            <a:ext cx="8816014" cy="2648252"/>
            <a:chOff x="312375" y="4108063"/>
            <a:chExt cx="8816014" cy="2648252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2375" y="4108063"/>
              <a:ext cx="2399463" cy="2522512"/>
            </a:xfrm>
            <a:prstGeom prst="rect">
              <a:avLst/>
            </a:prstGeom>
          </p:spPr>
        </p:pic>
        <p:grpSp>
          <p:nvGrpSpPr>
            <p:cNvPr id="39" name="群組 38"/>
            <p:cNvGrpSpPr/>
            <p:nvPr/>
          </p:nvGrpSpPr>
          <p:grpSpPr>
            <a:xfrm>
              <a:off x="312375" y="4108063"/>
              <a:ext cx="8816014" cy="2648252"/>
              <a:chOff x="312375" y="4108063"/>
              <a:chExt cx="8816014" cy="2648252"/>
            </a:xfrm>
          </p:grpSpPr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80087" y="4108063"/>
                <a:ext cx="2399463" cy="2522512"/>
              </a:xfrm>
              <a:prstGeom prst="rect">
                <a:avLst/>
              </a:prstGeom>
            </p:spPr>
          </p:pic>
          <p:pic>
            <p:nvPicPr>
              <p:cNvPr id="29" name="圖片 2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7899" y="4117291"/>
                <a:ext cx="2399463" cy="2513284"/>
              </a:xfrm>
              <a:prstGeom prst="rect">
                <a:avLst/>
              </a:prstGeom>
            </p:spPr>
          </p:pic>
          <p:sp>
            <p:nvSpPr>
              <p:cNvPr id="36" name="矩形 35"/>
              <p:cNvSpPr/>
              <p:nvPr/>
            </p:nvSpPr>
            <p:spPr>
              <a:xfrm>
                <a:off x="312375" y="4108063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6471253" y="4114979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3386733" y="4119737"/>
                <a:ext cx="2399463" cy="2522512"/>
              </a:xfrm>
              <a:prstGeom prst="rect">
                <a:avLst/>
              </a:prstGeom>
              <a:noFill/>
              <a:ln w="571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grpSp>
            <p:nvGrpSpPr>
              <p:cNvPr id="4" name="群組 3"/>
              <p:cNvGrpSpPr/>
              <p:nvPr/>
            </p:nvGrpSpPr>
            <p:grpSpPr>
              <a:xfrm>
                <a:off x="7534221" y="6260501"/>
                <a:ext cx="1594168" cy="495814"/>
                <a:chOff x="5364088" y="6173546"/>
                <a:chExt cx="1594168" cy="495814"/>
              </a:xfrm>
            </p:grpSpPr>
            <p:sp>
              <p:nvSpPr>
                <p:cNvPr id="5" name="圓角矩形 4">
                  <a:hlinkClick r:id="rId13" action="ppaction://hlinksldjump"/>
                </p:cNvPr>
                <p:cNvSpPr/>
                <p:nvPr/>
              </p:nvSpPr>
              <p:spPr>
                <a:xfrm>
                  <a:off x="5364088" y="6173546"/>
                  <a:ext cx="1512168" cy="495814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n>
                      <a:solidFill>
                        <a:sysClr val="windowText" lastClr="000000"/>
                      </a:solidFill>
                    </a:ln>
                    <a:latin typeface="Gill Sans MT" pitchFamily="34" charset="0"/>
                  </a:endParaRPr>
                </a:p>
              </p:txBody>
            </p:sp>
            <p:sp>
              <p:nvSpPr>
                <p:cNvPr id="6" name="迴轉箭號 5">
                  <a:hlinkClick r:id="rId13" action="ppaction://hlinksldjump"/>
                </p:cNvPr>
                <p:cNvSpPr/>
                <p:nvPr/>
              </p:nvSpPr>
              <p:spPr>
                <a:xfrm rot="5400000">
                  <a:off x="5508354" y="6293396"/>
                  <a:ext cx="258472" cy="255807"/>
                </a:xfrm>
                <a:prstGeom prst="uturnArrow">
                  <a:avLst>
                    <a:gd name="adj1" fmla="val 25000"/>
                    <a:gd name="adj2" fmla="val 25000"/>
                    <a:gd name="adj3" fmla="val 25000"/>
                    <a:gd name="adj4" fmla="val 35196"/>
                    <a:gd name="adj5" fmla="val 75000"/>
                  </a:avLst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solidFill>
                      <a:schemeClr val="tx1"/>
                    </a:solidFill>
                    <a:latin typeface="Gill Sans MT" pitchFamily="34" charset="0"/>
                  </a:endParaRPr>
                </a:p>
              </p:txBody>
            </p:sp>
            <p:sp>
              <p:nvSpPr>
                <p:cNvPr id="7" name="矩形 6">
                  <a:hlinkClick r:id="rId13" action="ppaction://hlinksldjump"/>
                </p:cNvPr>
                <p:cNvSpPr/>
                <p:nvPr/>
              </p:nvSpPr>
              <p:spPr>
                <a:xfrm flipH="1">
                  <a:off x="5765494" y="6236787"/>
                  <a:ext cx="119276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TW" altLang="en-US" sz="1800" b="1" kern="0" dirty="0">
                      <a:solidFill>
                        <a:schemeClr val="tx1"/>
                      </a:solidFill>
                      <a:latin typeface="+mn-ea"/>
                      <a:ea typeface="+mn-ea"/>
                      <a:cs typeface="Arial" pitchFamily="34" charset="0"/>
                    </a:rPr>
                    <a:t>返</a:t>
                  </a:r>
                  <a:r>
                    <a:rPr lang="zh-TW" altLang="en-US" sz="1800" b="1" kern="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Arial" pitchFamily="34" charset="0"/>
                    </a:rPr>
                    <a:t>回</a:t>
                  </a:r>
                  <a:r>
                    <a:rPr lang="zh-TW" altLang="en-US" sz="1800" b="1" kern="0" dirty="0">
                      <a:solidFill>
                        <a:schemeClr val="tx1"/>
                      </a:solidFill>
                      <a:latin typeface="+mn-ea"/>
                      <a:ea typeface="+mn-ea"/>
                      <a:cs typeface="Arial" pitchFamily="34" charset="0"/>
                    </a:rPr>
                    <a:t>目錄</a:t>
                  </a:r>
                  <a:endParaRPr lang="zh-TW" altLang="en-US" sz="1800" dirty="0">
                    <a:latin typeface="+mn-ea"/>
                    <a:ea typeface="+mn-ea"/>
                  </a:endParaRPr>
                </a:p>
              </p:txBody>
            </p:sp>
          </p:grpSp>
        </p:grpSp>
      </p:grpSp>
      <p:sp>
        <p:nvSpPr>
          <p:cNvPr id="41" name="文字方塊 40"/>
          <p:cNvSpPr txBox="1"/>
          <p:nvPr/>
        </p:nvSpPr>
        <p:spPr>
          <a:xfrm>
            <a:off x="4932040" y="232355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結果比較</a:t>
            </a:r>
          </a:p>
        </p:txBody>
      </p:sp>
    </p:spTree>
    <p:extLst>
      <p:ext uri="{BB962C8B-B14F-4D97-AF65-F5344CB8AC3E}">
        <p14:creationId xmlns:p14="http://schemas.microsoft.com/office/powerpoint/2010/main" val="288709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2411760" y="188639"/>
            <a:ext cx="2304256" cy="3951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53016" y="83471"/>
            <a:ext cx="359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dirty="0" smtClean="0">
                <a:solidFill>
                  <a:schemeClr val="dk1"/>
                </a:solidFill>
                <a:latin typeface="+mj-ea"/>
                <a:ea typeface="+mj-ea"/>
              </a:rPr>
              <a:t>Note : </a:t>
            </a:r>
            <a:r>
              <a:rPr lang="zh-TW" altLang="en-US" sz="1400" dirty="0" smtClean="0">
                <a:solidFill>
                  <a:schemeClr val="dk1"/>
                </a:solidFill>
                <a:latin typeface="+mj-ea"/>
                <a:ea typeface="+mj-ea"/>
              </a:rPr>
              <a:t>皆經過自動對比調整</a:t>
            </a:r>
            <a:endParaRPr lang="zh-TW" altLang="en-US" sz="14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grpSp>
        <p:nvGrpSpPr>
          <p:cNvPr id="40" name="群組 39"/>
          <p:cNvGrpSpPr/>
          <p:nvPr/>
        </p:nvGrpSpPr>
        <p:grpSpPr>
          <a:xfrm>
            <a:off x="5071883" y="3820947"/>
            <a:ext cx="2831606" cy="3066325"/>
            <a:chOff x="5071883" y="3802381"/>
            <a:chExt cx="2831606" cy="3066325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1883" y="3802381"/>
              <a:ext cx="2831606" cy="3047759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7100910" y="6530152"/>
              <a:ext cx="79541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32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5071883" y="703265"/>
            <a:ext cx="2824438" cy="3040044"/>
            <a:chOff x="5071883" y="703265"/>
            <a:chExt cx="2824438" cy="3040044"/>
          </a:xfrm>
        </p:grpSpPr>
        <p:pic>
          <p:nvPicPr>
            <p:cNvPr id="22" name="圖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71883" y="703265"/>
              <a:ext cx="2824438" cy="3040044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6987098" y="3362656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512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1138330" y="3820947"/>
            <a:ext cx="2831606" cy="3047759"/>
            <a:chOff x="1138330" y="3820947"/>
            <a:chExt cx="2831606" cy="3047759"/>
          </a:xfrm>
        </p:grpSpPr>
        <p:pic>
          <p:nvPicPr>
            <p:cNvPr id="23" name="圖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8330" y="3820947"/>
              <a:ext cx="2831606" cy="3047759"/>
            </a:xfrm>
            <a:prstGeom prst="rect">
              <a:avLst/>
            </a:prstGeom>
          </p:spPr>
        </p:pic>
        <p:sp>
          <p:nvSpPr>
            <p:cNvPr id="33" name="矩形 32"/>
            <p:cNvSpPr/>
            <p:nvPr/>
          </p:nvSpPr>
          <p:spPr>
            <a:xfrm>
              <a:off x="3051785" y="6530152"/>
              <a:ext cx="9092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kern="0" dirty="0" smtClean="0">
                  <a:solidFill>
                    <a:schemeClr val="bg1"/>
                  </a:solidFill>
                  <a:latin typeface="+mj-lt"/>
                  <a:cs typeface="Arial" pitchFamily="34" charset="0"/>
                </a:rPr>
                <a:t>N = 256</a:t>
              </a:r>
              <a:endParaRPr lang="zh-TW" alt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140370" y="703265"/>
            <a:ext cx="2853638" cy="3049286"/>
            <a:chOff x="607471" y="694023"/>
            <a:chExt cx="2853638" cy="3049286"/>
          </a:xfrm>
        </p:grpSpPr>
        <p:pic>
          <p:nvPicPr>
            <p:cNvPr id="12" name="圖片 11"/>
            <p:cNvPicPr>
              <a:picLocks noChangeAspect="1"/>
            </p:cNvPicPr>
            <p:nvPr/>
          </p:nvPicPr>
          <p:blipFill rotWithShape="1">
            <a:blip r:embed="rId7"/>
            <a:srcRect b="3462"/>
            <a:stretch/>
          </p:blipFill>
          <p:spPr>
            <a:xfrm>
              <a:off x="607471" y="694023"/>
              <a:ext cx="2824437" cy="3049286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2019689" y="3353697"/>
              <a:ext cx="144142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bg1"/>
                  </a:solidFill>
                  <a:latin typeface="+mj-lt"/>
                </a:rPr>
                <a:t>Origin image</a:t>
              </a:r>
              <a:endParaRPr lang="zh-TW" altLang="en-US" sz="16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</p:spTree>
    <p:extLst>
      <p:ext uri="{BB962C8B-B14F-4D97-AF65-F5344CB8AC3E}">
        <p14:creationId xmlns:p14="http://schemas.microsoft.com/office/powerpoint/2010/main" val="419306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圓角矩形 1"/>
          <p:cNvSpPr/>
          <p:nvPr/>
        </p:nvSpPr>
        <p:spPr>
          <a:xfrm>
            <a:off x="2411760" y="188639"/>
            <a:ext cx="2304256" cy="39517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167" y="111001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036" y="18863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結果比較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4853409" y="26367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結果比較</a:t>
            </a:r>
          </a:p>
        </p:txBody>
      </p:sp>
      <p:sp>
        <p:nvSpPr>
          <p:cNvPr id="21" name="矩形 20"/>
          <p:cNvSpPr/>
          <p:nvPr/>
        </p:nvSpPr>
        <p:spPr>
          <a:xfrm>
            <a:off x="1753016" y="83471"/>
            <a:ext cx="35959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TW" sz="1400" dirty="0" smtClean="0">
                <a:solidFill>
                  <a:schemeClr val="dk1"/>
                </a:solidFill>
                <a:latin typeface="+mj-ea"/>
                <a:ea typeface="+mj-ea"/>
              </a:rPr>
              <a:t>Note : </a:t>
            </a:r>
            <a:r>
              <a:rPr lang="zh-TW" altLang="en-US" sz="1400" dirty="0" smtClean="0">
                <a:solidFill>
                  <a:schemeClr val="dk1"/>
                </a:solidFill>
                <a:latin typeface="+mj-ea"/>
                <a:ea typeface="+mj-ea"/>
              </a:rPr>
              <a:t>皆經過自動對比調整</a:t>
            </a:r>
            <a:endParaRPr lang="zh-TW" altLang="en-US" sz="1400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677423" y="702997"/>
            <a:ext cx="14686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Method4</a:t>
            </a:r>
            <a:r>
              <a:rPr lang="en-US" altLang="zh-TW" sz="1800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>
                <a:solidFill>
                  <a:schemeClr val="dk1"/>
                </a:solidFill>
                <a:latin typeface="+mj-lt"/>
              </a:rPr>
              <a:t>16*1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965279" y="620895"/>
            <a:ext cx="15440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zh-TW" sz="1600" dirty="0" smtClean="0">
                <a:solidFill>
                  <a:schemeClr val="dk1"/>
                </a:solidFill>
                <a:latin typeface="+mj-lt"/>
              </a:rPr>
              <a:t>Method5</a:t>
            </a:r>
            <a:r>
              <a:rPr lang="en-US" altLang="zh-TW" sz="1800" dirty="0" smtClean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zh-TW" sz="1600" dirty="0" smtClean="0">
                <a:solidFill>
                  <a:schemeClr val="dk1"/>
                </a:solidFill>
                <a:latin typeface="+mj-lt"/>
              </a:rPr>
              <a:t>N = 8</a:t>
            </a:r>
            <a:endParaRPr lang="zh-TW" altLang="en-US" sz="1600" dirty="0">
              <a:solidFill>
                <a:schemeClr val="dk1"/>
              </a:solidFill>
              <a:latin typeface="+mj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23528" y="5914596"/>
            <a:ext cx="8928992" cy="773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200" b="1" dirty="0">
                <a:solidFill>
                  <a:schemeClr val="dk1"/>
                </a:solidFill>
                <a:latin typeface="+mj-ea"/>
                <a:ea typeface="+mj-ea"/>
              </a:rPr>
              <a:t>右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圖為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metho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d5 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處理前面圖片，左圖為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method4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 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16pixel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一組做處理，可以看出</a:t>
            </a:r>
            <a:endParaRPr lang="en-US" altLang="zh-TW" sz="1200" b="1" dirty="0" smtClean="0">
              <a:solidFill>
                <a:schemeClr val="dk1"/>
              </a:solidFill>
              <a:latin typeface="+mj-ea"/>
              <a:ea typeface="+mj-ea"/>
            </a:endParaRPr>
          </a:p>
          <a:p>
            <a:pPr algn="ctr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兩張圖片的效果大致相同，</a:t>
            </a:r>
            <a:r>
              <a:rPr lang="en-US" altLang="zh-TW" sz="1200" b="1" dirty="0" smtClean="0">
                <a:solidFill>
                  <a:schemeClr val="dk1"/>
                </a:solidFill>
                <a:latin typeface="+mj-ea"/>
                <a:ea typeface="+mj-ea"/>
              </a:rPr>
              <a:t>method5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 再添加溢位保護與連續缺陷像素後，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同</a:t>
            </a:r>
            <a:r>
              <a:rPr lang="zh-TW" altLang="en-US" sz="1200" b="1" dirty="0">
                <a:solidFill>
                  <a:schemeClr val="dk1"/>
                </a:solidFill>
                <a:latin typeface="+mj-ea"/>
                <a:ea typeface="+mj-ea"/>
              </a:rPr>
              <a:t>時</a:t>
            </a:r>
            <a:r>
              <a:rPr lang="zh-TW" altLang="en-US" sz="1200" b="1" dirty="0" smtClean="0">
                <a:solidFill>
                  <a:schemeClr val="dk1"/>
                </a:solidFill>
                <a:latin typeface="+mj-ea"/>
                <a:ea typeface="+mj-ea"/>
              </a:rPr>
              <a:t>可以處理正常照片。</a:t>
            </a:r>
            <a:endParaRPr lang="zh-TW" altLang="en-US" sz="1200" b="1" dirty="0">
              <a:solidFill>
                <a:schemeClr val="dk1"/>
              </a:solidFill>
              <a:latin typeface="+mj-ea"/>
              <a:ea typeface="+mj-ea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36" y="1285894"/>
            <a:ext cx="8244408" cy="443280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11522" y="1290358"/>
            <a:ext cx="8265922" cy="44283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4" name="直線接點 13"/>
          <p:cNvCxnSpPr>
            <a:stCxn id="11" idx="0"/>
            <a:endCxn id="11" idx="2"/>
          </p:cNvCxnSpPr>
          <p:nvPr/>
        </p:nvCxnSpPr>
        <p:spPr>
          <a:xfrm>
            <a:off x="4644483" y="1290358"/>
            <a:ext cx="0" cy="44283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472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圖片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248528"/>
            <a:ext cx="926582" cy="92658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677" y="120555"/>
            <a:ext cx="505384" cy="50538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0680" y="173192"/>
            <a:ext cx="230704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後續 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FOLLOW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TW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UP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23528" y="1099774"/>
            <a:ext cx="7816030" cy="3528392"/>
            <a:chOff x="936900" y="1204021"/>
            <a:chExt cx="6842865" cy="3089075"/>
          </a:xfrm>
        </p:grpSpPr>
        <p:sp>
          <p:nvSpPr>
            <p:cNvPr id="6" name="文本1"/>
            <p:cNvSpPr>
              <a:spLocks noChangeArrowheads="1"/>
            </p:cNvSpPr>
            <p:nvPr/>
          </p:nvSpPr>
          <p:spPr bwMode="auto">
            <a:xfrm>
              <a:off x="3203849" y="1208782"/>
              <a:ext cx="4575916" cy="925669"/>
            </a:xfrm>
            <a:prstGeom prst="roundRect">
              <a:avLst>
                <a:gd name="adj" fmla="val 11505"/>
              </a:avLst>
            </a:prstGeom>
            <a:solidFill>
              <a:schemeClr val="bg1"/>
            </a:solidFill>
            <a:ln w="15875">
              <a:solidFill>
                <a:schemeClr val="tx1">
                  <a:lumMod val="75000"/>
                  <a:lumOff val="25000"/>
                </a:schemeClr>
              </a:solidFill>
              <a:round/>
              <a:headEnd/>
              <a:tailEnd/>
            </a:ln>
          </p:spPr>
          <p:txBody>
            <a:bodyPr lIns="62111" tIns="31055" rIns="62111" bIns="31055" anchor="ctr"/>
            <a:lstStyle/>
            <a:p>
              <a:pPr algn="ctr">
                <a:lnSpc>
                  <a:spcPct val="120000"/>
                </a:lnSpc>
              </a:pPr>
              <a:r>
                <a:rPr lang="zh-TW" altLang="en-US" sz="1400" b="1" dirty="0" smtClean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優化目前演算法的流程，減少運算負擔，加快程式運行數度。</a:t>
              </a:r>
              <a:endParaRPr lang="zh-CN" altLang="zh-CN" sz="1400" b="1" dirty="0">
                <a:solidFill>
                  <a:srgbClr val="40404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7" name="群組 6"/>
            <p:cNvGrpSpPr/>
            <p:nvPr/>
          </p:nvGrpSpPr>
          <p:grpSpPr>
            <a:xfrm>
              <a:off x="936900" y="1204021"/>
              <a:ext cx="6842865" cy="3089075"/>
              <a:chOff x="936900" y="1204021"/>
              <a:chExt cx="6842865" cy="3089075"/>
            </a:xfrm>
          </p:grpSpPr>
          <p:sp>
            <p:nvSpPr>
              <p:cNvPr id="9" name="箭头3"/>
              <p:cNvSpPr>
                <a:spLocks noChangeArrowheads="1"/>
              </p:cNvSpPr>
              <p:nvPr/>
            </p:nvSpPr>
            <p:spPr bwMode="auto">
              <a:xfrm flipV="1">
                <a:off x="1357586" y="2745482"/>
                <a:ext cx="845389" cy="1177975"/>
              </a:xfrm>
              <a:custGeom>
                <a:avLst/>
                <a:gdLst/>
                <a:ahLst/>
                <a:cxnLst>
                  <a:cxn ang="0">
                    <a:pos x="118" y="1044"/>
                  </a:cxn>
                  <a:cxn ang="0">
                    <a:pos x="128" y="340"/>
                  </a:cxn>
                  <a:cxn ang="0">
                    <a:pos x="264" y="210"/>
                  </a:cxn>
                  <a:cxn ang="0">
                    <a:pos x="720" y="202"/>
                  </a:cxn>
                  <a:cxn ang="0">
                    <a:pos x="720" y="320"/>
                  </a:cxn>
                  <a:cxn ang="0">
                    <a:pos x="933" y="153"/>
                  </a:cxn>
                  <a:cxn ang="0">
                    <a:pos x="712" y="0"/>
                  </a:cxn>
                  <a:cxn ang="0">
                    <a:pos x="714" y="92"/>
                  </a:cxn>
                  <a:cxn ang="0">
                    <a:pos x="234" y="94"/>
                  </a:cxn>
                  <a:cxn ang="0">
                    <a:pos x="0" y="298"/>
                  </a:cxn>
                  <a:cxn ang="0">
                    <a:pos x="0" y="1058"/>
                  </a:cxn>
                  <a:cxn ang="0">
                    <a:pos x="118" y="1044"/>
                  </a:cxn>
                </a:cxnLst>
                <a:rect l="0" t="0" r="r" b="b"/>
                <a:pathLst>
                  <a:path w="933" h="1182">
                    <a:moveTo>
                      <a:pt x="118" y="1044"/>
                    </a:moveTo>
                    <a:lnTo>
                      <a:pt x="128" y="340"/>
                    </a:lnTo>
                    <a:cubicBezTo>
                      <a:pt x="134" y="214"/>
                      <a:pt x="182" y="212"/>
                      <a:pt x="264" y="210"/>
                    </a:cubicBezTo>
                    <a:lnTo>
                      <a:pt x="720" y="202"/>
                    </a:lnTo>
                    <a:lnTo>
                      <a:pt x="720" y="320"/>
                    </a:lnTo>
                    <a:lnTo>
                      <a:pt x="933" y="153"/>
                    </a:lnTo>
                    <a:lnTo>
                      <a:pt x="712" y="0"/>
                    </a:lnTo>
                    <a:lnTo>
                      <a:pt x="714" y="92"/>
                    </a:lnTo>
                    <a:cubicBezTo>
                      <a:pt x="714" y="92"/>
                      <a:pt x="406" y="94"/>
                      <a:pt x="234" y="94"/>
                    </a:cubicBezTo>
                    <a:cubicBezTo>
                      <a:pt x="60" y="96"/>
                      <a:pt x="2" y="156"/>
                      <a:pt x="0" y="298"/>
                    </a:cubicBezTo>
                    <a:lnTo>
                      <a:pt x="0" y="1058"/>
                    </a:lnTo>
                    <a:cubicBezTo>
                      <a:pt x="20" y="1182"/>
                      <a:pt x="93" y="1170"/>
                      <a:pt x="118" y="1044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" name="箭头2"/>
              <p:cNvSpPr>
                <a:spLocks noChangeArrowheads="1"/>
              </p:cNvSpPr>
              <p:nvPr/>
            </p:nvSpPr>
            <p:spPr bwMode="auto">
              <a:xfrm rot="-5400000">
                <a:off x="1585185" y="2259124"/>
                <a:ext cx="252306" cy="1005947"/>
              </a:xfrm>
              <a:custGeom>
                <a:avLst/>
                <a:gdLst/>
                <a:ahLst/>
                <a:cxnLst>
                  <a:cxn ang="0">
                    <a:pos x="37" y="1"/>
                  </a:cxn>
                  <a:cxn ang="0">
                    <a:pos x="45" y="472"/>
                  </a:cxn>
                  <a:cxn ang="0">
                    <a:pos x="0" y="474"/>
                  </a:cxn>
                  <a:cxn ang="0">
                    <a:pos x="72" y="604"/>
                  </a:cxn>
                  <a:cxn ang="0">
                    <a:pos x="142" y="474"/>
                  </a:cxn>
                  <a:cxn ang="0">
                    <a:pos x="100" y="474"/>
                  </a:cxn>
                  <a:cxn ang="0">
                    <a:pos x="99" y="0"/>
                  </a:cxn>
                  <a:cxn ang="0">
                    <a:pos x="37" y="1"/>
                  </a:cxn>
                </a:cxnLst>
                <a:rect l="0" t="0" r="r" b="b"/>
                <a:pathLst>
                  <a:path w="142" h="604">
                    <a:moveTo>
                      <a:pt x="37" y="1"/>
                    </a:moveTo>
                    <a:lnTo>
                      <a:pt x="45" y="472"/>
                    </a:lnTo>
                    <a:lnTo>
                      <a:pt x="0" y="474"/>
                    </a:lnTo>
                    <a:lnTo>
                      <a:pt x="72" y="604"/>
                    </a:lnTo>
                    <a:lnTo>
                      <a:pt x="142" y="474"/>
                    </a:lnTo>
                    <a:lnTo>
                      <a:pt x="100" y="474"/>
                    </a:lnTo>
                    <a:lnTo>
                      <a:pt x="99" y="0"/>
                    </a:lnTo>
                    <a:lnTo>
                      <a:pt x="37" y="1"/>
                    </a:ln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箭头1"/>
              <p:cNvSpPr>
                <a:spLocks noChangeArrowheads="1"/>
              </p:cNvSpPr>
              <p:nvPr/>
            </p:nvSpPr>
            <p:spPr bwMode="auto">
              <a:xfrm>
                <a:off x="1352823" y="1499296"/>
                <a:ext cx="845389" cy="1364746"/>
              </a:xfrm>
              <a:custGeom>
                <a:avLst/>
                <a:gdLst/>
                <a:ahLst/>
                <a:cxnLst>
                  <a:cxn ang="0">
                    <a:pos x="118" y="1044"/>
                  </a:cxn>
                  <a:cxn ang="0">
                    <a:pos x="128" y="340"/>
                  </a:cxn>
                  <a:cxn ang="0">
                    <a:pos x="264" y="210"/>
                  </a:cxn>
                  <a:cxn ang="0">
                    <a:pos x="720" y="202"/>
                  </a:cxn>
                  <a:cxn ang="0">
                    <a:pos x="720" y="320"/>
                  </a:cxn>
                  <a:cxn ang="0">
                    <a:pos x="933" y="153"/>
                  </a:cxn>
                  <a:cxn ang="0">
                    <a:pos x="712" y="0"/>
                  </a:cxn>
                  <a:cxn ang="0">
                    <a:pos x="714" y="92"/>
                  </a:cxn>
                  <a:cxn ang="0">
                    <a:pos x="234" y="94"/>
                  </a:cxn>
                  <a:cxn ang="0">
                    <a:pos x="0" y="298"/>
                  </a:cxn>
                  <a:cxn ang="0">
                    <a:pos x="0" y="1058"/>
                  </a:cxn>
                  <a:cxn ang="0">
                    <a:pos x="118" y="1044"/>
                  </a:cxn>
                </a:cxnLst>
                <a:rect l="0" t="0" r="r" b="b"/>
                <a:pathLst>
                  <a:path w="933" h="1182">
                    <a:moveTo>
                      <a:pt x="118" y="1044"/>
                    </a:moveTo>
                    <a:lnTo>
                      <a:pt x="128" y="340"/>
                    </a:lnTo>
                    <a:cubicBezTo>
                      <a:pt x="134" y="214"/>
                      <a:pt x="182" y="212"/>
                      <a:pt x="264" y="210"/>
                    </a:cubicBezTo>
                    <a:lnTo>
                      <a:pt x="720" y="202"/>
                    </a:lnTo>
                    <a:lnTo>
                      <a:pt x="720" y="320"/>
                    </a:lnTo>
                    <a:lnTo>
                      <a:pt x="933" y="153"/>
                    </a:lnTo>
                    <a:lnTo>
                      <a:pt x="712" y="0"/>
                    </a:lnTo>
                    <a:lnTo>
                      <a:pt x="714" y="92"/>
                    </a:lnTo>
                    <a:cubicBezTo>
                      <a:pt x="714" y="92"/>
                      <a:pt x="406" y="94"/>
                      <a:pt x="234" y="94"/>
                    </a:cubicBezTo>
                    <a:cubicBezTo>
                      <a:pt x="60" y="96"/>
                      <a:pt x="2" y="156"/>
                      <a:pt x="0" y="298"/>
                    </a:cubicBezTo>
                    <a:lnTo>
                      <a:pt x="0" y="1058"/>
                    </a:lnTo>
                    <a:cubicBezTo>
                      <a:pt x="20" y="1182"/>
                      <a:pt x="93" y="1170"/>
                      <a:pt x="118" y="1044"/>
                    </a:cubicBezTo>
                    <a:close/>
                  </a:path>
                </a:pathLst>
              </a:custGeom>
              <a:solidFill>
                <a:srgbClr val="A6A6A6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wrap="none" lIns="62111" tIns="31055" rIns="62111" bIns="31055" anchor="ctr"/>
              <a:lstStyle/>
              <a:p>
                <a:endParaRPr lang="zh-CN" altLang="en-US" sz="9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文本2"/>
              <p:cNvSpPr>
                <a:spLocks noChangeArrowheads="1"/>
              </p:cNvSpPr>
              <p:nvPr/>
            </p:nvSpPr>
            <p:spPr bwMode="auto">
              <a:xfrm>
                <a:off x="3203848" y="2297807"/>
                <a:ext cx="4575915" cy="924030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閱讀更多相關資料與</a:t>
                </a:r>
                <a:r>
                  <a:rPr lang="en-US" altLang="zh-TW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Paper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</a:t>
                </a: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持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續找尋新的演算法 </a:t>
                </a: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。</a:t>
                </a:r>
                <a:endParaRPr lang="zh-CN" altLang="zh-CN" sz="140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4" name="标题2"/>
              <p:cNvSpPr>
                <a:spLocks noChangeArrowheads="1"/>
              </p:cNvSpPr>
              <p:nvPr/>
            </p:nvSpPr>
            <p:spPr bwMode="auto">
              <a:xfrm>
                <a:off x="2271987" y="2297807"/>
                <a:ext cx="961712" cy="924030"/>
              </a:xfrm>
              <a:prstGeom prst="roundRect">
                <a:avLst>
                  <a:gd name="adj" fmla="val 11921"/>
                </a:avLst>
              </a:prstGeom>
              <a:solidFill>
                <a:schemeClr val="tx2">
                  <a:lumMod val="60000"/>
                  <a:lumOff val="40000"/>
                </a:schemeClr>
              </a:solidFill>
              <a:ln w="254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800" b="1" dirty="0" smtClean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尋找</a:t>
                </a:r>
                <a:endParaRPr lang="zh-CN" altLang="zh-CN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5" name="文本3"/>
              <p:cNvSpPr>
                <a:spLocks noChangeArrowheads="1"/>
              </p:cNvSpPr>
              <p:nvPr/>
            </p:nvSpPr>
            <p:spPr bwMode="auto">
              <a:xfrm>
                <a:off x="3203849" y="3378896"/>
                <a:ext cx="4575916" cy="914200"/>
              </a:xfrm>
              <a:prstGeom prst="roundRect">
                <a:avLst>
                  <a:gd name="adj" fmla="val 11505"/>
                </a:avLst>
              </a:prstGeom>
              <a:solidFill>
                <a:schemeClr val="bg1"/>
              </a:solidFill>
              <a:ln w="15875">
                <a:solidFill>
                  <a:schemeClr val="tx1">
                    <a:lumMod val="65000"/>
                    <a:lumOff val="3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400" b="1" dirty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將找尋到的演算法用程式實現，並測試其結</a:t>
                </a:r>
                <a:r>
                  <a:rPr lang="zh-TW" altLang="en-US" sz="1400" b="1" dirty="0" smtClean="0">
                    <a:solidFill>
                      <a:srgbClr val="404040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果。</a:t>
                </a:r>
                <a:endParaRPr lang="zh-CN" altLang="zh-CN" sz="1400" b="1" dirty="0">
                  <a:solidFill>
                    <a:srgbClr val="40404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6" name="标题3"/>
              <p:cNvSpPr>
                <a:spLocks noChangeArrowheads="1"/>
              </p:cNvSpPr>
              <p:nvPr/>
            </p:nvSpPr>
            <p:spPr bwMode="auto">
              <a:xfrm>
                <a:off x="2271987" y="3378896"/>
                <a:ext cx="961712" cy="914200"/>
              </a:xfrm>
              <a:prstGeom prst="roundRect">
                <a:avLst>
                  <a:gd name="adj" fmla="val 11921"/>
                </a:avLst>
              </a:prstGeom>
              <a:solidFill>
                <a:schemeClr val="accent2"/>
              </a:solidFill>
              <a:ln w="25400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18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嘗試</a:t>
                </a:r>
                <a:endParaRPr lang="zh-CN" altLang="zh-CN" sz="1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7" name="Oval 19"/>
              <p:cNvSpPr>
                <a:spLocks noChangeArrowheads="1"/>
              </p:cNvSpPr>
              <p:nvPr/>
            </p:nvSpPr>
            <p:spPr bwMode="auto">
              <a:xfrm>
                <a:off x="936900" y="2297807"/>
                <a:ext cx="922392" cy="924030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bg1">
                    <a:lumMod val="9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24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後續</a:t>
                </a:r>
                <a:endParaRPr lang="en-US" altLang="zh-CN" sz="24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12" name="标题1"/>
              <p:cNvSpPr>
                <a:spLocks noChangeArrowheads="1"/>
              </p:cNvSpPr>
              <p:nvPr/>
            </p:nvSpPr>
            <p:spPr bwMode="auto">
              <a:xfrm>
                <a:off x="2271987" y="1204021"/>
                <a:ext cx="961712" cy="930584"/>
              </a:xfrm>
              <a:prstGeom prst="roundRect">
                <a:avLst>
                  <a:gd name="adj" fmla="val 11921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25400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lIns="62111" tIns="31055" rIns="62111" bIns="31055" anchor="ctr"/>
              <a:lstStyle/>
              <a:p>
                <a:pPr algn="ctr">
                  <a:lnSpc>
                    <a:spcPct val="120000"/>
                  </a:lnSpc>
                </a:pPr>
                <a:r>
                  <a:rPr lang="zh-TW" altLang="en-US" sz="2000" b="1" dirty="0">
                    <a:solidFill>
                      <a:schemeClr val="bg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優 化</a:t>
                </a:r>
                <a:endParaRPr lang="zh-CN" altLang="zh-CN" sz="20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25" name="圖片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14" y="4802568"/>
            <a:ext cx="1681572" cy="1681572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766" y="4945766"/>
            <a:ext cx="1912234" cy="1912234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5157192"/>
            <a:ext cx="1872019" cy="187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242104-067A-47FC-B643-2306F7C8860E}" type="slidenum">
              <a:rPr lang="zh-TW" altLang="en-US" smtClean="0"/>
              <a:pPr>
                <a:defRPr/>
              </a:pPr>
              <a:t>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zh-TW" sz="1000" b="1" smtClean="0">
                <a:solidFill>
                  <a:srgbClr val="808080"/>
                </a:solidFill>
              </a:rPr>
              <a:t>​‌Classify:AUO-General‌​</a:t>
            </a:r>
            <a:endParaRPr lang="zh-TW" altLang="en-US" sz="1000" b="1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22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30440" y="6896"/>
            <a:ext cx="9144000" cy="68511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-6896"/>
            <a:ext cx="2843808" cy="6858000"/>
          </a:xfrm>
          <a:prstGeom prst="rect">
            <a:avLst/>
          </a:prstGeom>
          <a:solidFill>
            <a:srgbClr val="1E34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9592" y="2492896"/>
            <a:ext cx="2592288" cy="8023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 </a:t>
            </a:r>
            <a:r>
              <a:rPr lang="en-US" altLang="zh-TW" sz="28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contents</a:t>
            </a:r>
            <a:endParaRPr lang="zh-TW" altLang="en-US" sz="28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/>
          <p:cNvCxnSpPr/>
          <p:nvPr/>
        </p:nvCxnSpPr>
        <p:spPr>
          <a:xfrm>
            <a:off x="1043608" y="342960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圖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351" y="332656"/>
            <a:ext cx="1091045" cy="383684"/>
          </a:xfrm>
          <a:prstGeom prst="rect">
            <a:avLst/>
          </a:prstGeom>
        </p:spPr>
      </p:pic>
      <p:grpSp>
        <p:nvGrpSpPr>
          <p:cNvPr id="26" name="群組 25"/>
          <p:cNvGrpSpPr/>
          <p:nvPr/>
        </p:nvGrpSpPr>
        <p:grpSpPr>
          <a:xfrm>
            <a:off x="4644008" y="1196752"/>
            <a:ext cx="2329968" cy="4399344"/>
            <a:chOff x="4135872" y="1173362"/>
            <a:chExt cx="2329968" cy="4399344"/>
          </a:xfrm>
        </p:grpSpPr>
        <p:sp>
          <p:nvSpPr>
            <p:cNvPr id="15" name="矩形 14"/>
            <p:cNvSpPr/>
            <p:nvPr/>
          </p:nvSpPr>
          <p:spPr>
            <a:xfrm>
              <a:off x="4135872" y="1173362"/>
              <a:ext cx="648072" cy="648072"/>
            </a:xfrm>
            <a:prstGeom prst="rect">
              <a:avLst/>
            </a:prstGeom>
            <a:solidFill>
              <a:srgbClr val="1E344E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01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145984" y="3668204"/>
              <a:ext cx="648072" cy="6480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03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137862" y="4924634"/>
              <a:ext cx="648072" cy="648072"/>
            </a:xfrm>
            <a:prstGeom prst="rect">
              <a:avLst/>
            </a:prstGeom>
            <a:solidFill>
              <a:srgbClr val="FAC674"/>
            </a:solidFill>
            <a:ln>
              <a:solidFill>
                <a:srgbClr val="FAC674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04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4145984" y="2420888"/>
              <a:ext cx="648072" cy="648072"/>
            </a:xfrm>
            <a:prstGeom prst="rect">
              <a:avLst/>
            </a:prstGeom>
            <a:solidFill>
              <a:srgbClr val="006794"/>
            </a:solidFill>
            <a:ln>
              <a:solidFill>
                <a:srgbClr val="006794"/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latin typeface="Gill Sans MT" pitchFamily="34" charset="0"/>
                </a:rPr>
                <a:t>02</a:t>
              </a:r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5015960" y="1245370"/>
              <a:ext cx="1415772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專案目的</a:t>
              </a:r>
            </a:p>
            <a:p>
              <a:endParaRPr lang="zh-TW" altLang="en-US" u="sng" dirty="0">
                <a:latin typeface="+mj-ea"/>
                <a:ea typeface="+mj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32236" y="251409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解決方法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5050068" y="3742765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結果比較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5004048" y="4979838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solidFill>
                    <a:schemeClr val="tx1"/>
                  </a:solidFill>
                  <a:latin typeface="+mj-ea"/>
                  <a:ea typeface="+mj-ea"/>
                </a:rPr>
                <a:t>後續規劃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7276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64088" y="3356992"/>
            <a:ext cx="42347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800" b="1" u="sng" spc="3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R</a:t>
            </a:r>
            <a:r>
              <a:rPr lang="zh-TW" altLang="en-US" sz="4800" b="1" u="sng" spc="300" dirty="0" smtClean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eference</a:t>
            </a:r>
            <a:endParaRPr lang="zh-TW" altLang="en-US" sz="4800" b="1" u="sng" spc="3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792088" cy="7920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356992"/>
            <a:ext cx="86409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020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1560" y="188640"/>
            <a:ext cx="14253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R</a:t>
            </a:r>
            <a:r>
              <a:rPr lang="zh-TW" altLang="en-US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eference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50" y="94320"/>
            <a:ext cx="588750" cy="5887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2249" y="939832"/>
            <a:ext cx="826266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Richard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L.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  <a:hlinkClick r:id="rId4"/>
              </a:rPr>
              <a:t>Weisfield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 and 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5"/>
              </a:rPr>
              <a:t>N. Robert Bennett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 "Electronic noise analysis of a 127-</a:t>
            </a:r>
            <a:r>
              <a:rPr lang="el-GR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μ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m </a:t>
            </a:r>
            <a:r>
              <a:rPr lang="en-US" altLang="zh-TW" sz="1400" dirty="0" smtClean="0">
                <a:solidFill>
                  <a:srgbClr val="404041"/>
                </a:solidFill>
                <a:latin typeface="Arial" panose="020B0604020202020204" pitchFamily="34" charset="0"/>
              </a:rPr>
              <a:t>pixel TFT/photodiode array", Proc. </a:t>
            </a:r>
            <a:r>
              <a:rPr lang="en-US" altLang="zh-TW" sz="1400" dirty="0">
                <a:solidFill>
                  <a:srgbClr val="404041"/>
                </a:solidFill>
                <a:latin typeface="Arial" panose="020B0604020202020204" pitchFamily="34" charset="0"/>
              </a:rPr>
              <a:t>SPIE 4320, Medical Imaging 2001: Physics of Medical Imaging, (28 June 2001</a:t>
            </a:r>
            <a:r>
              <a:rPr lang="en-US" altLang="zh-TW" sz="1400" dirty="0" smtClean="0">
                <a:solidFill>
                  <a:srgbClr val="404041"/>
                </a:solidFill>
                <a:latin typeface="Arial" panose="020B0604020202020204" pitchFamily="34" charset="0"/>
              </a:rPr>
              <a:t>);</a:t>
            </a:r>
            <a:endParaRPr lang="zh-TW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524694" y="1772816"/>
            <a:ext cx="86193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Z. Wang et al.,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"Fixed pattern noise and temporal noise degradation induced by radiation effects in pinned photodiode CMOS image sensors", IEEE Trans.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Nucl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. Sci., vol. 65, no. 6, pp. 1264-1270, Jun. 2018.</a:t>
            </a:r>
            <a:endParaRPr lang="zh-TW" altLang="en-US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4694" y="2564904"/>
            <a:ext cx="64235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【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影像處理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】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雜訊與濾波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  <a:hlinkClick r:id="rId6"/>
              </a:rPr>
              <a:t>Noise and Filter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.Jason Chen.1/14/2019.[Online]</a:t>
            </a:r>
          </a:p>
          <a:p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url:</a:t>
            </a:r>
            <a:r>
              <a:rPr lang="en-US" altLang="zh-TW" sz="1400" dirty="0" smtClean="0">
                <a:hlinkClick r:id="rId6"/>
              </a:rPr>
              <a:t>https</a:t>
            </a:r>
            <a:r>
              <a:rPr lang="en-US" altLang="zh-TW" sz="1400" dirty="0">
                <a:hlinkClick r:id="rId6"/>
              </a:rPr>
              <a:t>://jason-chen-1992.weebly.com/home/-noise-and-filter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6560" y="3284984"/>
            <a:ext cx="83677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图解噪声与去噪 之一：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fix pattern noise</a:t>
            </a:r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（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FPN</a:t>
            </a:r>
            <a:r>
              <a:rPr lang="zh-TW" altLang="en-US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）与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temporal noise.</a:t>
            </a:r>
            <a:r>
              <a:rPr lang="zh-TW" altLang="en-US" sz="1400" b="1" dirty="0" smtClean="0"/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《</a:t>
            </a:r>
            <a:r>
              <a:rPr lang="zh-TW" altLang="en-US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大话成像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all in 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camera》.Apr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19, 2016.[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Online].url : </a:t>
            </a:r>
            <a:r>
              <a:rPr lang="en-US" altLang="zh-TW" sz="1400" dirty="0" smtClean="0">
                <a:hlinkClick r:id="rId7"/>
              </a:rPr>
              <a:t>http</a:t>
            </a:r>
            <a:r>
              <a:rPr lang="en-US" altLang="zh-TW" sz="1400" dirty="0">
                <a:hlinkClick r:id="rId7"/>
              </a:rPr>
              <a:t>://allincamera.github.io/post/noise_and_denoise1/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  <a:p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6560" y="4023648"/>
            <a:ext cx="8820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Zhenwang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Liu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Jiangtao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Xu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Xinlei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Wang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Kaiming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Nie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, </a:t>
            </a:r>
            <a:r>
              <a:rPr lang="en-US" altLang="zh-TW" sz="1400" u="sng" dirty="0" err="1">
                <a:solidFill>
                  <a:srgbClr val="0563C1"/>
                </a:solidFill>
                <a:latin typeface="Arial" panose="020B0604020202020204" pitchFamily="34" charset="0"/>
              </a:rPr>
              <a:t>Weimin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>
                <a:solidFill>
                  <a:srgbClr val="0563C1"/>
                </a:solidFill>
                <a:latin typeface="Arial" panose="020B0604020202020204" pitchFamily="34" charset="0"/>
              </a:rPr>
              <a:t>Jin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"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Fixed-Pattern 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Noise "Correction Method Based on Gray Value Compensation for TDI CMOS Image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Sensor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 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"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  <a:p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Sensors (Basel) 2015 Sep; 15(9): 23496–23513. Published online 2015 Sep 16. </a:t>
            </a:r>
            <a:r>
              <a:rPr lang="en-US" altLang="zh-TW" sz="1400" u="sng" dirty="0" err="1">
                <a:solidFill>
                  <a:srgbClr val="404041"/>
                </a:solidFill>
                <a:latin typeface="Arial" panose="020B0604020202020204" pitchFamily="34" charset="0"/>
              </a:rPr>
              <a:t>doi</a:t>
            </a:r>
            <a:r>
              <a:rPr lang="en-US" altLang="zh-TW" sz="1400" u="sng" dirty="0">
                <a:solidFill>
                  <a:srgbClr val="404041"/>
                </a:solidFill>
                <a:latin typeface="Arial" panose="020B0604020202020204" pitchFamily="34" charset="0"/>
              </a:rPr>
              <a:t>: 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10.3390/s150923496.</a:t>
            </a:r>
          </a:p>
          <a:p>
            <a:r>
              <a:rPr lang="en-US" altLang="zh-TW" sz="1400" u="sng" dirty="0" err="1" smtClean="0">
                <a:solidFill>
                  <a:srgbClr val="404041"/>
                </a:solidFill>
                <a:latin typeface="Arial" panose="020B0604020202020204" pitchFamily="34" charset="0"/>
              </a:rPr>
              <a:t>url</a:t>
            </a:r>
            <a:r>
              <a:rPr lang="en-US" altLang="zh-TW" sz="1400" u="sng" dirty="0" smtClean="0">
                <a:solidFill>
                  <a:srgbClr val="404041"/>
                </a:solidFill>
                <a:latin typeface="Arial" panose="020B0604020202020204" pitchFamily="34" charset="0"/>
              </a:rPr>
              <a:t> :</a:t>
            </a:r>
            <a:r>
              <a:rPr lang="en-US" altLang="zh-TW" sz="1400" dirty="0" smtClean="0">
                <a:hlinkClick r:id="rId8"/>
              </a:rPr>
              <a:t> </a:t>
            </a:r>
            <a:r>
              <a:rPr lang="en-US" altLang="zh-TW" sz="1400" dirty="0">
                <a:hlinkClick r:id="rId8"/>
              </a:rPr>
              <a:t>https://www.ncbi.nlm.nih.gov/pmc/articles/PMC4610554/citedby/</a:t>
            </a:r>
            <a:endParaRPr lang="en-US" altLang="zh-TW" sz="1400" u="sng" dirty="0">
              <a:solidFill>
                <a:srgbClr val="40404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90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3779912" y="3693669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u="sng" dirty="0" smtClean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以下為超連結</a:t>
            </a:r>
            <a:r>
              <a:rPr lang="zh-TW" altLang="en-US" sz="4800" b="1" u="sng" dirty="0">
                <a:ln w="9525">
                  <a:solidFill>
                    <a:schemeClr val="tx1"/>
                  </a:solidFill>
                </a:ln>
                <a:solidFill>
                  <a:srgbClr val="FFC000"/>
                </a:solidFill>
                <a:latin typeface="+mj-ea"/>
                <a:ea typeface="+mj-ea"/>
              </a:rPr>
              <a:t>附錄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3612222"/>
            <a:ext cx="993890" cy="99389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0"/>
            <a:ext cx="792088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399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306207" y="548680"/>
            <a:ext cx="9024428" cy="1889126"/>
            <a:chOff x="306207" y="548680"/>
            <a:chExt cx="9024428" cy="1889126"/>
          </a:xfrm>
        </p:grpSpPr>
        <p:grpSp>
          <p:nvGrpSpPr>
            <p:cNvPr id="5" name="群組 4"/>
            <p:cNvGrpSpPr/>
            <p:nvPr/>
          </p:nvGrpSpPr>
          <p:grpSpPr>
            <a:xfrm>
              <a:off x="3419872" y="548680"/>
              <a:ext cx="3614813" cy="869537"/>
              <a:chOff x="4046328" y="696394"/>
              <a:chExt cx="3848865" cy="925838"/>
            </a:xfrm>
          </p:grpSpPr>
          <p:sp>
            <p:nvSpPr>
              <p:cNvPr id="6" name="圓角矩形 5"/>
              <p:cNvSpPr/>
              <p:nvPr/>
            </p:nvSpPr>
            <p:spPr>
              <a:xfrm>
                <a:off x="4046328" y="1253920"/>
                <a:ext cx="3848865" cy="368312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7" name="直線單箭頭接點 6"/>
              <p:cNvCxnSpPr/>
              <p:nvPr/>
            </p:nvCxnSpPr>
            <p:spPr>
              <a:xfrm>
                <a:off x="4225922" y="1422368"/>
                <a:ext cx="3508177" cy="2309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群組 7"/>
              <p:cNvGrpSpPr/>
              <p:nvPr/>
            </p:nvGrpSpPr>
            <p:grpSpPr>
              <a:xfrm>
                <a:off x="4259644" y="696394"/>
                <a:ext cx="3448822" cy="554408"/>
                <a:chOff x="3402549" y="140716"/>
                <a:chExt cx="3567626" cy="630857"/>
              </a:xfrm>
            </p:grpSpPr>
            <p:sp>
              <p:nvSpPr>
                <p:cNvPr id="9" name="弧形 8"/>
                <p:cNvSpPr/>
                <p:nvPr/>
              </p:nvSpPr>
              <p:spPr>
                <a:xfrm rot="21239347" flipH="1">
                  <a:off x="3402549" y="352600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" name="弧形 9"/>
                <p:cNvSpPr/>
                <p:nvPr/>
              </p:nvSpPr>
              <p:spPr>
                <a:xfrm rot="360653">
                  <a:off x="4960400" y="335939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文字方塊 10"/>
                <p:cNvSpPr txBox="1"/>
                <p:nvPr/>
              </p:nvSpPr>
              <p:spPr>
                <a:xfrm>
                  <a:off x="4492849" y="140716"/>
                  <a:ext cx="1174470" cy="3356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 err="1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data_length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12" name="文字方塊 11"/>
            <p:cNvSpPr txBox="1"/>
            <p:nvPr/>
          </p:nvSpPr>
          <p:spPr>
            <a:xfrm>
              <a:off x="306207" y="1114367"/>
              <a:ext cx="27706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irst Step</a:t>
              </a:r>
            </a:p>
            <a:p>
              <a:pPr algn="ctr"/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Read raw image</a:t>
              </a: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2943421" y="1613551"/>
              <a:ext cx="6387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輸入圖片為一列資料，每張圖大小為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，故每張圖有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1779456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pixel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由</a:t>
              </a:r>
              <a:r>
                <a:rPr lang="en-US" altLang="zh-TW" sz="1200" b="1" dirty="0" err="1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data_length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17794556</a:t>
              </a:r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算出，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也就是圖片張數。</a:t>
              </a:r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90207" y="4017134"/>
            <a:ext cx="8746790" cy="2787517"/>
            <a:chOff x="590207" y="4017134"/>
            <a:chExt cx="8746790" cy="2787517"/>
          </a:xfrm>
        </p:grpSpPr>
        <p:sp>
          <p:nvSpPr>
            <p:cNvPr id="24" name="文字方塊 23"/>
            <p:cNvSpPr txBox="1"/>
            <p:nvPr/>
          </p:nvSpPr>
          <p:spPr>
            <a:xfrm>
              <a:off x="590207" y="4877234"/>
              <a:ext cx="247394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Third Step </a:t>
              </a:r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endPara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resize to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N*1324*1344</a:t>
              </a:r>
              <a:endPara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弧形 51"/>
            <p:cNvSpPr/>
            <p:nvPr/>
          </p:nvSpPr>
          <p:spPr>
            <a:xfrm rot="20539812" flipV="1">
              <a:off x="4569816" y="5934871"/>
              <a:ext cx="1146912" cy="226837"/>
            </a:xfrm>
            <a:prstGeom prst="arc">
              <a:avLst>
                <a:gd name="adj1" fmla="val 16200000"/>
                <a:gd name="adj2" fmla="val 21152637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39" name="群組 138"/>
            <p:cNvGrpSpPr/>
            <p:nvPr/>
          </p:nvGrpSpPr>
          <p:grpSpPr>
            <a:xfrm>
              <a:off x="3223047" y="4017134"/>
              <a:ext cx="3157722" cy="2293095"/>
              <a:chOff x="3698466" y="4008422"/>
              <a:chExt cx="4096502" cy="2974827"/>
            </a:xfrm>
          </p:grpSpPr>
          <p:sp>
            <p:nvSpPr>
              <p:cNvPr id="140" name="圓角矩形 139"/>
              <p:cNvSpPr/>
              <p:nvPr/>
            </p:nvSpPr>
            <p:spPr>
              <a:xfrm>
                <a:off x="4970981" y="4008422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1" name="圓角矩形 140"/>
              <p:cNvSpPr/>
              <p:nvPr/>
            </p:nvSpPr>
            <p:spPr>
              <a:xfrm>
                <a:off x="4797485" y="4143023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2" name="圓角矩形 141"/>
              <p:cNvSpPr/>
              <p:nvPr/>
            </p:nvSpPr>
            <p:spPr>
              <a:xfrm>
                <a:off x="4636500" y="4249901"/>
                <a:ext cx="2507782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3" name="圓角矩形 142"/>
              <p:cNvSpPr/>
              <p:nvPr/>
            </p:nvSpPr>
            <p:spPr>
              <a:xfrm>
                <a:off x="4458907" y="4356779"/>
                <a:ext cx="2507783" cy="2227408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44" name="直線單箭頭接點 143"/>
              <p:cNvCxnSpPr/>
              <p:nvPr/>
            </p:nvCxnSpPr>
            <p:spPr>
              <a:xfrm flipV="1">
                <a:off x="7118323" y="5001512"/>
                <a:ext cx="676645" cy="51331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5" name="群組 144"/>
              <p:cNvGrpSpPr/>
              <p:nvPr/>
            </p:nvGrpSpPr>
            <p:grpSpPr>
              <a:xfrm>
                <a:off x="4545035" y="6519532"/>
                <a:ext cx="1506341" cy="463717"/>
                <a:chOff x="-593501" y="4216055"/>
                <a:chExt cx="2250189" cy="663762"/>
              </a:xfrm>
            </p:grpSpPr>
            <p:sp>
              <p:nvSpPr>
                <p:cNvPr id="150" name="弧形 149"/>
                <p:cNvSpPr/>
                <p:nvPr/>
              </p:nvSpPr>
              <p:spPr>
                <a:xfrm rot="1060188" flipH="1" flipV="1">
                  <a:off x="-593501" y="4216055"/>
                  <a:ext cx="2210755" cy="418976"/>
                </a:xfrm>
                <a:prstGeom prst="arc">
                  <a:avLst>
                    <a:gd name="adj1" fmla="val 16200000"/>
                    <a:gd name="adj2" fmla="val 21152637"/>
                  </a:avLst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1" name="文字方塊 150"/>
                <p:cNvSpPr txBox="1"/>
                <p:nvPr/>
              </p:nvSpPr>
              <p:spPr>
                <a:xfrm>
                  <a:off x="651925" y="4395059"/>
                  <a:ext cx="1004763" cy="48475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1344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46" name="群組 145"/>
              <p:cNvGrpSpPr/>
              <p:nvPr/>
            </p:nvGrpSpPr>
            <p:grpSpPr>
              <a:xfrm rot="16200000">
                <a:off x="3096335" y="5304195"/>
                <a:ext cx="1885511" cy="681249"/>
                <a:chOff x="-322689" y="3261768"/>
                <a:chExt cx="3212081" cy="975134"/>
              </a:xfrm>
            </p:grpSpPr>
            <p:sp>
              <p:nvSpPr>
                <p:cNvPr id="147" name="弧形 146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8" name="弧形 147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49" name="文字方塊 148"/>
                <p:cNvSpPr txBox="1"/>
                <p:nvPr/>
              </p:nvSpPr>
              <p:spPr>
                <a:xfrm rot="5400000">
                  <a:off x="762261" y="3454693"/>
                  <a:ext cx="962780" cy="5769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1324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sp>
          <p:nvSpPr>
            <p:cNvPr id="165" name="矩形 164"/>
            <p:cNvSpPr/>
            <p:nvPr/>
          </p:nvSpPr>
          <p:spPr>
            <a:xfrm>
              <a:off x="4185841" y="5438448"/>
              <a:ext cx="146238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N*1324*1344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6" name="文字方塊 165"/>
            <p:cNvSpPr txBox="1"/>
            <p:nvPr/>
          </p:nvSpPr>
          <p:spPr>
            <a:xfrm>
              <a:off x="2949783" y="6342986"/>
              <a:ext cx="63872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產生出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個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的圖像陣列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(16bits/per pixel)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，值落在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~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65535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之</a:t>
              </a:r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間。</a:t>
              </a:r>
              <a:endPara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482537" y="2320243"/>
            <a:ext cx="8496210" cy="1570156"/>
            <a:chOff x="482537" y="2320243"/>
            <a:chExt cx="8496210" cy="1570156"/>
          </a:xfrm>
        </p:grpSpPr>
        <p:sp>
          <p:nvSpPr>
            <p:cNvPr id="22" name="文字方塊 21"/>
            <p:cNvSpPr txBox="1"/>
            <p:nvPr/>
          </p:nvSpPr>
          <p:spPr>
            <a:xfrm>
              <a:off x="717811" y="280862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TW" altLang="en-US" dirty="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482537" y="2637673"/>
              <a:ext cx="251889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b="1" dirty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Second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step </a:t>
              </a:r>
            </a:p>
            <a:p>
              <a:pPr algn="ctr"/>
              <a:endPara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resize to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r>
                <a:rPr lang="en-US" altLang="zh-TW" sz="1600" b="1" dirty="0" smtClean="0">
                  <a:solidFill>
                    <a:schemeClr val="accent1">
                      <a:lumMod val="50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N*1779456</a:t>
              </a:r>
              <a:endParaRPr lang="zh-TW" altLang="en-US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3" name="群組 2"/>
            <p:cNvGrpSpPr/>
            <p:nvPr/>
          </p:nvGrpSpPr>
          <p:grpSpPr>
            <a:xfrm>
              <a:off x="3068070" y="2320243"/>
              <a:ext cx="3856822" cy="1109603"/>
              <a:chOff x="4021265" y="2175889"/>
              <a:chExt cx="4126890" cy="1187301"/>
            </a:xfrm>
          </p:grpSpPr>
          <p:sp>
            <p:nvSpPr>
              <p:cNvPr id="42" name="圓角矩形 41"/>
              <p:cNvSpPr/>
              <p:nvPr/>
            </p:nvSpPr>
            <p:spPr>
              <a:xfrm>
                <a:off x="4285723" y="2673893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4208546" y="2778127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圓角矩形 14"/>
              <p:cNvSpPr/>
              <p:nvPr/>
            </p:nvSpPr>
            <p:spPr>
              <a:xfrm>
                <a:off x="4131369" y="2890113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圓角矩形 15"/>
              <p:cNvSpPr/>
              <p:nvPr/>
            </p:nvSpPr>
            <p:spPr>
              <a:xfrm>
                <a:off x="4021265" y="3011377"/>
                <a:ext cx="3676445" cy="351813"/>
              </a:xfrm>
              <a:prstGeom prst="round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17" name="群組 16"/>
              <p:cNvGrpSpPr/>
              <p:nvPr/>
            </p:nvGrpSpPr>
            <p:grpSpPr>
              <a:xfrm>
                <a:off x="4430644" y="2175889"/>
                <a:ext cx="3294323" cy="561530"/>
                <a:chOff x="3402549" y="102646"/>
                <a:chExt cx="3567626" cy="668927"/>
              </a:xfrm>
            </p:grpSpPr>
            <p:sp>
              <p:nvSpPr>
                <p:cNvPr id="19" name="弧形 18"/>
                <p:cNvSpPr/>
                <p:nvPr/>
              </p:nvSpPr>
              <p:spPr>
                <a:xfrm rot="21239347" flipH="1">
                  <a:off x="3402549" y="352600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弧形 19"/>
                <p:cNvSpPr/>
                <p:nvPr/>
              </p:nvSpPr>
              <p:spPr>
                <a:xfrm rot="360653">
                  <a:off x="4960400" y="335939"/>
                  <a:ext cx="2009775" cy="418973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4437000" y="102646"/>
                  <a:ext cx="1374960" cy="35308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 smtClean="0">
                      <a:solidFill>
                        <a:schemeClr val="tx1"/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N*1*1779456</a:t>
                  </a:r>
                  <a:endParaRPr lang="zh-TW" altLang="en-US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18" name="直線單箭頭接點 17"/>
              <p:cNvCxnSpPr/>
              <p:nvPr/>
            </p:nvCxnSpPr>
            <p:spPr>
              <a:xfrm>
                <a:off x="4417330" y="3183683"/>
                <a:ext cx="3046380" cy="1599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單箭頭接點 40"/>
              <p:cNvCxnSpPr/>
              <p:nvPr/>
            </p:nvCxnSpPr>
            <p:spPr>
              <a:xfrm flipV="1">
                <a:off x="7702533" y="2719294"/>
                <a:ext cx="445622" cy="448335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文字方塊 42"/>
            <p:cNvSpPr txBox="1"/>
            <p:nvPr/>
          </p:nvSpPr>
          <p:spPr>
            <a:xfrm>
              <a:off x="2951453" y="3613400"/>
              <a:ext cx="6027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將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原本一列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*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1779456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2D-array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變形成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N * 1 * 1779456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3D-array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27" name="文字方塊 26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61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/>
          <p:cNvGrpSpPr/>
          <p:nvPr/>
        </p:nvGrpSpPr>
        <p:grpSpPr>
          <a:xfrm>
            <a:off x="251520" y="1998963"/>
            <a:ext cx="2510921" cy="2373665"/>
            <a:chOff x="104777" y="1691446"/>
            <a:chExt cx="3201554" cy="3026544"/>
          </a:xfrm>
        </p:grpSpPr>
        <p:sp>
          <p:nvSpPr>
            <p:cNvPr id="36" name="矩形 35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rgbClr val="FAC67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834447" y="1691446"/>
              <a:ext cx="2446764" cy="473844"/>
              <a:chOff x="-322689" y="3640836"/>
              <a:chExt cx="3212081" cy="596066"/>
            </a:xfrm>
          </p:grpSpPr>
          <p:sp>
            <p:nvSpPr>
              <p:cNvPr id="42" name="弧形 41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弧形 4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823188" y="3640836"/>
                <a:ext cx="996012" cy="5430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solidFill>
                      <a:schemeClr val="tx1"/>
                    </a:solidFill>
                  </a:rPr>
                  <a:t>1344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 rot="16200000">
              <a:off x="-690425" y="3061460"/>
              <a:ext cx="2349103" cy="758700"/>
              <a:chOff x="-322689" y="3376230"/>
              <a:chExt cx="3212081" cy="954397"/>
            </a:xfrm>
          </p:grpSpPr>
          <p:sp>
            <p:nvSpPr>
              <p:cNvPr id="39" name="弧形 3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0" name="弧形 3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727041" y="3558301"/>
                <a:ext cx="954397" cy="5902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4" name="向右箭號 13"/>
          <p:cNvSpPr/>
          <p:nvPr/>
        </p:nvSpPr>
        <p:spPr>
          <a:xfrm>
            <a:off x="2877323" y="3316360"/>
            <a:ext cx="1681722" cy="178543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54748" y="4605913"/>
            <a:ext cx="578061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算每列所有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的中位數，並存成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1324*1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的矩陣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 </a:t>
            </a:r>
            <a:endParaRPr lang="zh-TW" altLang="en-US" sz="1400" b="1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spc="300" dirty="0" smtClean="0"/>
              <a:t> </a:t>
            </a:r>
          </a:p>
        </p:txBody>
      </p:sp>
      <p:sp>
        <p:nvSpPr>
          <p:cNvPr id="16" name="矩形 15"/>
          <p:cNvSpPr/>
          <p:nvPr/>
        </p:nvSpPr>
        <p:spPr>
          <a:xfrm>
            <a:off x="5142813" y="2308043"/>
            <a:ext cx="164800" cy="2002038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弧形 16"/>
          <p:cNvSpPr/>
          <p:nvPr/>
        </p:nvSpPr>
        <p:spPr>
          <a:xfrm rot="15839347" flipH="1">
            <a:off x="4365942" y="3477614"/>
            <a:ext cx="1268026" cy="261215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弧形 17"/>
          <p:cNvSpPr/>
          <p:nvPr/>
        </p:nvSpPr>
        <p:spPr>
          <a:xfrm rot="16560653">
            <a:off x="4355189" y="2903280"/>
            <a:ext cx="1268026" cy="261215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4509645" y="317207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1324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15600450">
            <a:off x="5118980" y="2284204"/>
            <a:ext cx="181295" cy="129318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5086403" y="2026559"/>
            <a:ext cx="287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弧形 21"/>
          <p:cNvSpPr/>
          <p:nvPr/>
        </p:nvSpPr>
        <p:spPr>
          <a:xfrm rot="5999550" flipH="1">
            <a:off x="5155362" y="2284204"/>
            <a:ext cx="181295" cy="129318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/>
          <p:cNvSpPr txBox="1"/>
          <p:nvPr/>
        </p:nvSpPr>
        <p:spPr>
          <a:xfrm>
            <a:off x="1548975" y="1481586"/>
            <a:ext cx="286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X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30288" y="1621502"/>
            <a:ext cx="389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</a:rPr>
              <a:t>A</a:t>
            </a:r>
            <a:endParaRPr lang="zh-TW" altLang="en-US" dirty="0"/>
          </a:p>
        </p:txBody>
      </p:sp>
      <p:cxnSp>
        <p:nvCxnSpPr>
          <p:cNvPr id="6" name="直線接點 5"/>
          <p:cNvCxnSpPr/>
          <p:nvPr/>
        </p:nvCxnSpPr>
        <p:spPr>
          <a:xfrm>
            <a:off x="813740" y="2506831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813740" y="2650847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804087" y="2794863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955657" y="2867932"/>
            <a:ext cx="523220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 flipV="1">
            <a:off x="5142813" y="2427526"/>
            <a:ext cx="164800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142813" y="2533955"/>
            <a:ext cx="164800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5147614" y="2652602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直線接點 44"/>
          <p:cNvCxnSpPr/>
          <p:nvPr/>
        </p:nvCxnSpPr>
        <p:spPr>
          <a:xfrm>
            <a:off x="816644" y="4242807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線接點 45"/>
          <p:cNvCxnSpPr/>
          <p:nvPr/>
        </p:nvCxnSpPr>
        <p:spPr>
          <a:xfrm>
            <a:off x="804087" y="4077072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直線接點 46"/>
          <p:cNvCxnSpPr/>
          <p:nvPr/>
        </p:nvCxnSpPr>
        <p:spPr>
          <a:xfrm>
            <a:off x="823394" y="3933056"/>
            <a:ext cx="1939047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字方塊 47"/>
          <p:cNvSpPr txBox="1"/>
          <p:nvPr/>
        </p:nvSpPr>
        <p:spPr>
          <a:xfrm>
            <a:off x="1116128" y="2921792"/>
            <a:ext cx="430887" cy="2196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2143315" y="2908890"/>
            <a:ext cx="430887" cy="2196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1629721" y="2921792"/>
            <a:ext cx="430887" cy="219663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5337623" y="2444564"/>
            <a:ext cx="3740053" cy="2445888"/>
            <a:chOff x="5337623" y="2444564"/>
            <a:chExt cx="3740053" cy="2445888"/>
          </a:xfrm>
        </p:grpSpPr>
        <p:sp>
          <p:nvSpPr>
            <p:cNvPr id="23" name="文字方塊 22"/>
            <p:cNvSpPr txBox="1"/>
            <p:nvPr/>
          </p:nvSpPr>
          <p:spPr>
            <a:xfrm>
              <a:off x="5337623" y="3166592"/>
              <a:ext cx="296924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dirty="0">
                  <a:solidFill>
                    <a:schemeClr val="tx1"/>
                  </a:solidFill>
                </a:rPr>
                <a:t/>
              </a:r>
              <a:br>
                <a:rPr lang="en-US" altLang="zh-TW" sz="1600" b="1" dirty="0">
                  <a:solidFill>
                    <a:schemeClr val="tx1"/>
                  </a:solidFill>
                </a:rPr>
              </a:br>
              <a:r>
                <a:rPr lang="en-US" altLang="zh-TW" sz="1600" b="1" dirty="0">
                  <a:solidFill>
                    <a:schemeClr val="tx1"/>
                  </a:solidFill>
                </a:rPr>
                <a:t>	</a:t>
              </a:r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 =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mean(A[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])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向右箭號 23"/>
            <p:cNvSpPr/>
            <p:nvPr/>
          </p:nvSpPr>
          <p:spPr>
            <a:xfrm>
              <a:off x="5639330" y="3292354"/>
              <a:ext cx="2277204" cy="143231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8371379" y="3222713"/>
              <a:ext cx="279829" cy="279829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6" name="群組 25"/>
            <p:cNvGrpSpPr/>
            <p:nvPr/>
          </p:nvGrpSpPr>
          <p:grpSpPr>
            <a:xfrm>
              <a:off x="8363238" y="2921792"/>
              <a:ext cx="276222" cy="376239"/>
              <a:chOff x="9814674" y="918021"/>
              <a:chExt cx="216956" cy="479724"/>
            </a:xfrm>
          </p:grpSpPr>
          <p:sp>
            <p:nvSpPr>
              <p:cNvPr id="33" name="弧形 32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文字方塊 33"/>
              <p:cNvSpPr txBox="1"/>
              <p:nvPr/>
            </p:nvSpPr>
            <p:spPr>
              <a:xfrm>
                <a:off x="9814674" y="918021"/>
                <a:ext cx="199010" cy="380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弧形 34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 rot="16200000">
              <a:off x="8079237" y="3163156"/>
              <a:ext cx="298849" cy="373491"/>
              <a:chOff x="9820354" y="921525"/>
              <a:chExt cx="234728" cy="476220"/>
            </a:xfrm>
          </p:grpSpPr>
          <p:sp>
            <p:nvSpPr>
              <p:cNvPr id="30" name="弧形 29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 rot="5400000">
                <a:off x="9776277" y="965783"/>
                <a:ext cx="323064" cy="234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弧形 31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8" name="文字方塊 27"/>
            <p:cNvSpPr txBox="1"/>
            <p:nvPr/>
          </p:nvSpPr>
          <p:spPr>
            <a:xfrm>
              <a:off x="8380418" y="2619229"/>
              <a:ext cx="251693" cy="2896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</a:t>
              </a:r>
              <a:endParaRPr lang="zh-TW" altLang="en-US" dirty="0"/>
            </a:p>
          </p:txBody>
        </p:sp>
        <p:sp>
          <p:nvSpPr>
            <p:cNvPr id="51" name="文字方塊 50"/>
            <p:cNvSpPr txBox="1"/>
            <p:nvPr/>
          </p:nvSpPr>
          <p:spPr>
            <a:xfrm>
              <a:off x="5935363" y="3032063"/>
              <a:ext cx="15695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所有像素取平均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6123021" y="4582675"/>
              <a:ext cx="295465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b="1" spc="3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取得每一列中位數之平均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306864" y="2444564"/>
              <a:ext cx="3577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tx1"/>
                  </a:solidFill>
                </a:rPr>
                <a:t>B</a:t>
              </a:r>
              <a:endParaRPr lang="zh-TW" altLang="en-US" dirty="0"/>
            </a:p>
          </p:txBody>
        </p:sp>
      </p:grpSp>
      <p:sp>
        <p:nvSpPr>
          <p:cNvPr id="55" name="矩形 54"/>
          <p:cNvSpPr/>
          <p:nvPr/>
        </p:nvSpPr>
        <p:spPr>
          <a:xfrm>
            <a:off x="576009" y="1618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median </a:t>
            </a:r>
            <a:r>
              <a:rPr lang="en-US" altLang="zh-CN" sz="1800" b="1" dirty="0" err="1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avg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31" y="131332"/>
            <a:ext cx="505384" cy="505384"/>
          </a:xfrm>
          <a:prstGeom prst="rect">
            <a:avLst/>
          </a:prstGeom>
        </p:spPr>
      </p:pic>
      <p:sp>
        <p:nvSpPr>
          <p:cNvPr id="61" name="文字方塊 60"/>
          <p:cNvSpPr txBox="1"/>
          <p:nvPr/>
        </p:nvSpPr>
        <p:spPr>
          <a:xfrm>
            <a:off x="2859202" y="3087867"/>
            <a:ext cx="244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Get 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local_median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of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each row in X  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57" name="直線接點 56"/>
          <p:cNvCxnSpPr/>
          <p:nvPr/>
        </p:nvCxnSpPr>
        <p:spPr>
          <a:xfrm flipV="1">
            <a:off x="5146040" y="4106447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 flipV="1">
            <a:off x="5150032" y="4201694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 flipV="1">
            <a:off x="5147761" y="4009739"/>
            <a:ext cx="15999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5083968" y="2856196"/>
            <a:ext cx="430887" cy="104515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62" name="直線接點 61"/>
          <p:cNvCxnSpPr/>
          <p:nvPr/>
        </p:nvCxnSpPr>
        <p:spPr>
          <a:xfrm>
            <a:off x="823394" y="2439025"/>
            <a:ext cx="1939047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823394" y="2596761"/>
            <a:ext cx="1939047" cy="0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矩形 52"/>
          <p:cNvSpPr/>
          <p:nvPr/>
        </p:nvSpPr>
        <p:spPr>
          <a:xfrm>
            <a:off x="804087" y="2348863"/>
            <a:ext cx="1958354" cy="1579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144601" y="2294437"/>
            <a:ext cx="168556" cy="141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67" name="直線接點 66"/>
          <p:cNvCxnSpPr>
            <a:stCxn id="53" idx="3"/>
            <a:endCxn id="65" idx="1"/>
          </p:cNvCxnSpPr>
          <p:nvPr/>
        </p:nvCxnSpPr>
        <p:spPr>
          <a:xfrm flipV="1">
            <a:off x="2762441" y="2365376"/>
            <a:ext cx="2382160" cy="6247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群組 6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6" name="圓角矩形 6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8" name="迴轉箭號 67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9" name="文字方塊 6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13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9" grpId="0"/>
      <p:bldP spid="5" grpId="0"/>
      <p:bldP spid="9" grpId="0"/>
      <p:bldP spid="48" grpId="0"/>
      <p:bldP spid="49" grpId="0"/>
      <p:bldP spid="50" grpId="0"/>
      <p:bldP spid="61" grpId="0"/>
      <p:bldP spid="60" grpId="0"/>
      <p:bldP spid="53" grpId="0" animBg="1"/>
      <p:bldP spid="6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731279" y="1861989"/>
            <a:ext cx="256063" cy="3110713"/>
          </a:xfrm>
          <a:prstGeom prst="rect">
            <a:avLst/>
          </a:prstGeom>
          <a:solidFill>
            <a:srgbClr val="ED7D3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弧形 3"/>
          <p:cNvSpPr/>
          <p:nvPr/>
        </p:nvSpPr>
        <p:spPr>
          <a:xfrm rot="15839347" flipH="1">
            <a:off x="524198" y="3679238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弧形 4"/>
          <p:cNvSpPr/>
          <p:nvPr/>
        </p:nvSpPr>
        <p:spPr>
          <a:xfrm rot="16560653">
            <a:off x="507489" y="2786853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49357" y="319315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弧形 6"/>
          <p:cNvSpPr/>
          <p:nvPr/>
        </p:nvSpPr>
        <p:spPr>
          <a:xfrm rot="15600450">
            <a:off x="1694248" y="1824948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1716598" y="1526934"/>
            <a:ext cx="350052" cy="412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弧形 8"/>
          <p:cNvSpPr/>
          <p:nvPr/>
        </p:nvSpPr>
        <p:spPr>
          <a:xfrm rot="5999550" flipH="1">
            <a:off x="1750778" y="1824948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2830081" y="3196366"/>
            <a:ext cx="3521895" cy="220979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1" name="群組 10"/>
          <p:cNvGrpSpPr/>
          <p:nvPr/>
        </p:nvGrpSpPr>
        <p:grpSpPr>
          <a:xfrm>
            <a:off x="3812375" y="1679371"/>
            <a:ext cx="925975" cy="1405979"/>
            <a:chOff x="2555619" y="4450675"/>
            <a:chExt cx="759870" cy="1153768"/>
          </a:xfrm>
        </p:grpSpPr>
        <p:sp>
          <p:nvSpPr>
            <p:cNvPr id="38" name="矩形 37"/>
            <p:cNvSpPr/>
            <p:nvPr/>
          </p:nvSpPr>
          <p:spPr>
            <a:xfrm>
              <a:off x="2958693" y="5220148"/>
              <a:ext cx="356796" cy="356796"/>
            </a:xfrm>
            <a:prstGeom prst="rect">
              <a:avLst/>
            </a:prstGeom>
            <a:solidFill>
              <a:srgbClr val="00679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39" name="群組 38"/>
            <p:cNvGrpSpPr/>
            <p:nvPr/>
          </p:nvGrpSpPr>
          <p:grpSpPr>
            <a:xfrm>
              <a:off x="2957564" y="4857660"/>
              <a:ext cx="342977" cy="458522"/>
              <a:chOff x="9820354" y="939223"/>
              <a:chExt cx="211276" cy="458522"/>
            </a:xfrm>
          </p:grpSpPr>
          <p:sp>
            <p:nvSpPr>
              <p:cNvPr id="45" name="弧形 44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文字方塊 45"/>
              <p:cNvSpPr txBox="1"/>
              <p:nvPr/>
            </p:nvSpPr>
            <p:spPr>
              <a:xfrm>
                <a:off x="9833688" y="939223"/>
                <a:ext cx="1927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chemeClr val="tx1"/>
                    </a:solidFill>
                  </a:rPr>
                  <a:t>1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弧形 46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 rot="16200000">
              <a:off x="2585169" y="5174782"/>
              <a:ext cx="400111" cy="459212"/>
              <a:chOff x="9800891" y="938533"/>
              <a:chExt cx="246471" cy="459212"/>
            </a:xfrm>
          </p:grpSpPr>
          <p:sp>
            <p:nvSpPr>
              <p:cNvPr id="42" name="弧形 41"/>
              <p:cNvSpPr/>
              <p:nvPr/>
            </p:nvSpPr>
            <p:spPr>
              <a:xfrm rot="15600450">
                <a:off x="9787217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文字方塊 42"/>
              <p:cNvSpPr txBox="1"/>
              <p:nvPr/>
            </p:nvSpPr>
            <p:spPr>
              <a:xfrm rot="5400000">
                <a:off x="9767674" y="971750"/>
                <a:ext cx="312906" cy="2464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b="1" dirty="0">
                    <a:solidFill>
                      <a:schemeClr val="tx1"/>
                    </a:solidFill>
                  </a:rPr>
                  <a:t>1</a:t>
                </a:r>
                <a:endParaRPr lang="zh-TW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弧形 43"/>
              <p:cNvSpPr/>
              <p:nvPr/>
            </p:nvSpPr>
            <p:spPr>
              <a:xfrm rot="5999550" flipH="1">
                <a:off x="9833606" y="1199721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41" name="文字方塊 40"/>
            <p:cNvSpPr txBox="1"/>
            <p:nvPr/>
          </p:nvSpPr>
          <p:spPr>
            <a:xfrm>
              <a:off x="2970218" y="4450675"/>
              <a:ext cx="320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B</a:t>
              </a:r>
              <a:endParaRPr lang="zh-TW" altLang="en-US" dirty="0"/>
            </a:p>
          </p:txBody>
        </p:sp>
      </p:grpSp>
      <p:cxnSp>
        <p:nvCxnSpPr>
          <p:cNvPr id="12" name="直線接點 11"/>
          <p:cNvCxnSpPr>
            <a:stCxn id="9" idx="0"/>
            <a:endCxn id="10" idx="1"/>
          </p:cNvCxnSpPr>
          <p:nvPr/>
        </p:nvCxnSpPr>
        <p:spPr>
          <a:xfrm>
            <a:off x="1990565" y="1942848"/>
            <a:ext cx="839516" cy="136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1990565" y="2104337"/>
            <a:ext cx="839516" cy="1202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1987342" y="2238331"/>
            <a:ext cx="842739" cy="1068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endCxn id="10" idx="1"/>
          </p:cNvCxnSpPr>
          <p:nvPr/>
        </p:nvCxnSpPr>
        <p:spPr>
          <a:xfrm>
            <a:off x="1993877" y="2414927"/>
            <a:ext cx="836204" cy="891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endCxn id="10" idx="1"/>
          </p:cNvCxnSpPr>
          <p:nvPr/>
        </p:nvCxnSpPr>
        <p:spPr>
          <a:xfrm>
            <a:off x="1997713" y="2579242"/>
            <a:ext cx="832368" cy="727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906658" y="2806536"/>
            <a:ext cx="562584" cy="18256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pc="600" dirty="0" smtClean="0">
                <a:solidFill>
                  <a:schemeClr val="accent1"/>
                </a:solidFill>
              </a:rPr>
              <a:t>.......... </a:t>
            </a:r>
            <a:endParaRPr lang="zh-TW" altLang="en-US" spc="600" dirty="0">
              <a:solidFill>
                <a:schemeClr val="accent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944223" y="3476900"/>
            <a:ext cx="141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C </a:t>
            </a:r>
            <a:r>
              <a:rPr lang="en-US" altLang="zh-TW" sz="14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= A . - B</a:t>
            </a:r>
            <a:endParaRPr lang="zh-TW" altLang="en-US" sz="14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06951" y="1863922"/>
            <a:ext cx="256063" cy="31107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ysClr val="windowText" lastClr="000000"/>
              </a:solidFill>
            </a:endParaRPr>
          </a:p>
        </p:txBody>
      </p:sp>
      <p:sp>
        <p:nvSpPr>
          <p:cNvPr id="20" name="弧形 19"/>
          <p:cNvSpPr/>
          <p:nvPr/>
        </p:nvSpPr>
        <p:spPr>
          <a:xfrm rot="5760653">
            <a:off x="6896686" y="3657042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弧形 20"/>
          <p:cNvSpPr/>
          <p:nvPr/>
        </p:nvSpPr>
        <p:spPr>
          <a:xfrm rot="5039347" flipH="1">
            <a:off x="6879979" y="2764658"/>
            <a:ext cx="1970226" cy="405870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 flipH="1">
            <a:off x="7726533" y="3193152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弧形 22"/>
          <p:cNvSpPr/>
          <p:nvPr/>
        </p:nvSpPr>
        <p:spPr>
          <a:xfrm rot="15600450">
            <a:off x="7369920" y="1826881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7353090" y="1509439"/>
            <a:ext cx="350052" cy="4125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>
                <a:solidFill>
                  <a:schemeClr val="tx1"/>
                </a:solidFill>
              </a:rPr>
              <a:t>1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25" name="弧形 24"/>
          <p:cNvSpPr/>
          <p:nvPr/>
        </p:nvSpPr>
        <p:spPr>
          <a:xfrm rot="5999550" flipH="1">
            <a:off x="7426449" y="1826881"/>
            <a:ext cx="281692" cy="200931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7329479" y="1116480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endParaRPr lang="zh-TW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681809" y="1206726"/>
            <a:ext cx="3690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8" name="直線接點 27"/>
          <p:cNvCxnSpPr/>
          <p:nvPr/>
        </p:nvCxnSpPr>
        <p:spPr>
          <a:xfrm flipV="1">
            <a:off x="1735934" y="2034240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 flipV="1">
            <a:off x="1731863" y="2180245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接點 29"/>
          <p:cNvCxnSpPr/>
          <p:nvPr/>
        </p:nvCxnSpPr>
        <p:spPr>
          <a:xfrm flipV="1">
            <a:off x="1741465" y="2331184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V="1">
            <a:off x="1733128" y="250465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 flipV="1">
            <a:off x="1740853" y="265559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接點 32"/>
          <p:cNvCxnSpPr/>
          <p:nvPr/>
        </p:nvCxnSpPr>
        <p:spPr>
          <a:xfrm flipV="1">
            <a:off x="7407837" y="2003762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 flipV="1">
            <a:off x="7403765" y="214976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V="1">
            <a:off x="7413368" y="2300706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 flipV="1">
            <a:off x="7405030" y="2474179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 flipV="1">
            <a:off x="7412755" y="262511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Weight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10" y="104856"/>
            <a:ext cx="505384" cy="505384"/>
          </a:xfrm>
          <a:prstGeom prst="rect">
            <a:avLst/>
          </a:prstGeom>
        </p:spPr>
      </p:pic>
      <p:cxnSp>
        <p:nvCxnSpPr>
          <p:cNvPr id="58" name="直線接點 57"/>
          <p:cNvCxnSpPr/>
          <p:nvPr/>
        </p:nvCxnSpPr>
        <p:spPr>
          <a:xfrm flipH="1">
            <a:off x="6351975" y="1953051"/>
            <a:ext cx="1051206" cy="1357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/>
          <p:cNvSpPr txBox="1"/>
          <p:nvPr/>
        </p:nvSpPr>
        <p:spPr>
          <a:xfrm>
            <a:off x="7000506" y="2767113"/>
            <a:ext cx="562584" cy="182566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pc="600" dirty="0" smtClean="0">
                <a:solidFill>
                  <a:schemeClr val="accent1"/>
                </a:solidFill>
              </a:rPr>
              <a:t>.......... </a:t>
            </a:r>
            <a:endParaRPr lang="zh-TW" altLang="en-US" spc="600" dirty="0">
              <a:solidFill>
                <a:schemeClr val="accent1"/>
              </a:solidFill>
            </a:endParaRPr>
          </a:p>
        </p:txBody>
      </p:sp>
      <p:cxnSp>
        <p:nvCxnSpPr>
          <p:cNvPr id="62" name="直線接點 61"/>
          <p:cNvCxnSpPr>
            <a:endCxn id="10" idx="3"/>
          </p:cNvCxnSpPr>
          <p:nvPr/>
        </p:nvCxnSpPr>
        <p:spPr>
          <a:xfrm flipH="1">
            <a:off x="6351976" y="2081556"/>
            <a:ext cx="1065036" cy="122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endCxn id="10" idx="3"/>
          </p:cNvCxnSpPr>
          <p:nvPr/>
        </p:nvCxnSpPr>
        <p:spPr>
          <a:xfrm flipH="1">
            <a:off x="6351976" y="2213616"/>
            <a:ext cx="1065464" cy="1093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endCxn id="10" idx="3"/>
          </p:cNvCxnSpPr>
          <p:nvPr/>
        </p:nvCxnSpPr>
        <p:spPr>
          <a:xfrm flipH="1">
            <a:off x="6351976" y="2382361"/>
            <a:ext cx="1057951" cy="924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>
            <a:endCxn id="10" idx="3"/>
          </p:cNvCxnSpPr>
          <p:nvPr/>
        </p:nvCxnSpPr>
        <p:spPr>
          <a:xfrm flipH="1">
            <a:off x="6351976" y="2514261"/>
            <a:ext cx="1076361" cy="79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/>
          <p:nvPr/>
        </p:nvCxnSpPr>
        <p:spPr>
          <a:xfrm flipV="1">
            <a:off x="7399797" y="481562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線接點 71"/>
          <p:cNvCxnSpPr/>
          <p:nvPr/>
        </p:nvCxnSpPr>
        <p:spPr>
          <a:xfrm flipV="1">
            <a:off x="7407355" y="466468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線接點 72"/>
          <p:cNvCxnSpPr/>
          <p:nvPr/>
        </p:nvCxnSpPr>
        <p:spPr>
          <a:xfrm flipH="1" flipV="1">
            <a:off x="6338478" y="3313004"/>
            <a:ext cx="1057576" cy="163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/>
          <p:nvPr/>
        </p:nvCxnSpPr>
        <p:spPr>
          <a:xfrm flipH="1" flipV="1">
            <a:off x="6359130" y="3320231"/>
            <a:ext cx="1057882" cy="1423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/>
          <p:nvPr/>
        </p:nvCxnSpPr>
        <p:spPr>
          <a:xfrm flipV="1">
            <a:off x="7420198" y="4505681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線接點 81"/>
          <p:cNvCxnSpPr>
            <a:endCxn id="10" idx="3"/>
          </p:cNvCxnSpPr>
          <p:nvPr/>
        </p:nvCxnSpPr>
        <p:spPr>
          <a:xfrm flipH="1" flipV="1">
            <a:off x="6351976" y="3306856"/>
            <a:ext cx="1071686" cy="1285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/>
          <p:cNvSpPr/>
          <p:nvPr/>
        </p:nvSpPr>
        <p:spPr>
          <a:xfrm>
            <a:off x="4338253" y="1793157"/>
            <a:ext cx="3497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20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86" name="直線接點 85"/>
          <p:cNvCxnSpPr>
            <a:stCxn id="10" idx="1"/>
          </p:cNvCxnSpPr>
          <p:nvPr/>
        </p:nvCxnSpPr>
        <p:spPr>
          <a:xfrm flipH="1">
            <a:off x="1975893" y="3306856"/>
            <a:ext cx="854188" cy="1610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10" idx="1"/>
          </p:cNvCxnSpPr>
          <p:nvPr/>
        </p:nvCxnSpPr>
        <p:spPr>
          <a:xfrm flipH="1">
            <a:off x="1996545" y="3306856"/>
            <a:ext cx="833536" cy="1407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/>
          <p:cNvCxnSpPr>
            <a:stCxn id="10" idx="1"/>
          </p:cNvCxnSpPr>
          <p:nvPr/>
        </p:nvCxnSpPr>
        <p:spPr>
          <a:xfrm flipH="1">
            <a:off x="1989391" y="3306856"/>
            <a:ext cx="840690" cy="1256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/>
          <p:cNvCxnSpPr/>
          <p:nvPr/>
        </p:nvCxnSpPr>
        <p:spPr>
          <a:xfrm flipV="1">
            <a:off x="1740590" y="4483374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線接點 92"/>
          <p:cNvCxnSpPr/>
          <p:nvPr/>
        </p:nvCxnSpPr>
        <p:spPr>
          <a:xfrm flipV="1">
            <a:off x="1732253" y="4656848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 flipV="1">
            <a:off x="1739978" y="4807787"/>
            <a:ext cx="2458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文字方塊 96"/>
          <p:cNvSpPr txBox="1"/>
          <p:nvPr/>
        </p:nvSpPr>
        <p:spPr>
          <a:xfrm>
            <a:off x="2220329" y="5053355"/>
            <a:ext cx="5781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存有所有列的中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位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數的矩陣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減去其陣列之平均數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4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，可以得到我們每列需補償之權重，即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矩陣。</a:t>
            </a:r>
          </a:p>
          <a:p>
            <a:pPr>
              <a:lnSpc>
                <a:spcPct val="150000"/>
              </a:lnSpc>
            </a:pPr>
            <a:r>
              <a:rPr lang="en-US" altLang="zh-TW" sz="2000" spc="300" dirty="0" smtClean="0"/>
              <a:t> </a:t>
            </a:r>
          </a:p>
        </p:txBody>
      </p:sp>
      <p:grpSp>
        <p:nvGrpSpPr>
          <p:cNvPr id="69" name="群組 6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70" name="圓角矩形 6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4" name="迴轉箭號 7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75" name="文字方塊 74"/>
          <p:cNvSpPr txBox="1"/>
          <p:nvPr/>
        </p:nvSpPr>
        <p:spPr>
          <a:xfrm>
            <a:off x="6732240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93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Compensate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894023" y="2984575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50" name="向右箭號 49"/>
          <p:cNvSpPr/>
          <p:nvPr/>
        </p:nvSpPr>
        <p:spPr>
          <a:xfrm>
            <a:off x="2858526" y="3042530"/>
            <a:ext cx="1196952" cy="21934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24532" y="2130283"/>
            <a:ext cx="1915916" cy="1950924"/>
          </a:xfrm>
          <a:prstGeom prst="rect">
            <a:avLst/>
          </a:prstGeom>
          <a:solidFill>
            <a:srgbClr val="FAC67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弧形 46"/>
          <p:cNvSpPr/>
          <p:nvPr/>
        </p:nvSpPr>
        <p:spPr>
          <a:xfrm rot="21239347" flipH="1">
            <a:off x="643806" y="1875736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8" name="弧形 47"/>
          <p:cNvSpPr/>
          <p:nvPr/>
        </p:nvSpPr>
        <p:spPr>
          <a:xfrm rot="360653">
            <a:off x="1229053" y="1865257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1313538" y="176814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4" name="弧形 43"/>
          <p:cNvSpPr/>
          <p:nvPr/>
        </p:nvSpPr>
        <p:spPr>
          <a:xfrm rot="15839347" flipH="1">
            <a:off x="-136692" y="3257168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弧形 44"/>
          <p:cNvSpPr/>
          <p:nvPr/>
        </p:nvSpPr>
        <p:spPr>
          <a:xfrm rot="16560653">
            <a:off x="-147212" y="2697497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文字方塊 45"/>
          <p:cNvSpPr txBox="1"/>
          <p:nvPr/>
        </p:nvSpPr>
        <p:spPr>
          <a:xfrm>
            <a:off x="0" y="2931965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812841" y="1994161"/>
            <a:ext cx="161229" cy="195092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弧形 52"/>
          <p:cNvSpPr/>
          <p:nvPr/>
        </p:nvSpPr>
        <p:spPr>
          <a:xfrm rot="15839347" flipH="1">
            <a:off x="4058162" y="3127528"/>
            <a:ext cx="1235651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弧形 53"/>
          <p:cNvSpPr/>
          <p:nvPr/>
        </p:nvSpPr>
        <p:spPr>
          <a:xfrm rot="16560653">
            <a:off x="4046596" y="2573000"/>
            <a:ext cx="1235651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/>
          <p:cNvSpPr txBox="1"/>
          <p:nvPr/>
        </p:nvSpPr>
        <p:spPr>
          <a:xfrm>
            <a:off x="4198827" y="2828746"/>
            <a:ext cx="6851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6" name="弧形 55"/>
          <p:cNvSpPr/>
          <p:nvPr/>
        </p:nvSpPr>
        <p:spPr>
          <a:xfrm rot="15600450">
            <a:off x="4789980" y="1971000"/>
            <a:ext cx="176667" cy="126516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4753745" y="1716719"/>
            <a:ext cx="281033" cy="352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</a:rPr>
              <a:t>1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sp>
        <p:nvSpPr>
          <p:cNvPr id="58" name="弧形 57"/>
          <p:cNvSpPr/>
          <p:nvPr/>
        </p:nvSpPr>
        <p:spPr>
          <a:xfrm rot="5999550" flipH="1">
            <a:off x="4824994" y="1971192"/>
            <a:ext cx="176667" cy="126516"/>
          </a:xfrm>
          <a:prstGeom prst="arc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1352394" y="1215069"/>
            <a:ext cx="280679" cy="389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smtClean="0">
                <a:solidFill>
                  <a:schemeClr val="tx1"/>
                </a:solidFill>
              </a:rPr>
              <a:t>X</a:t>
            </a:r>
            <a:endParaRPr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4703720" y="1331015"/>
            <a:ext cx="381402" cy="445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smtClean="0">
                <a:solidFill>
                  <a:schemeClr val="tx1"/>
                </a:solidFill>
              </a:rPr>
              <a:t>C</a:t>
            </a:r>
            <a:endParaRPr lang="zh-TW" altLang="en-US" dirty="0"/>
          </a:p>
        </p:txBody>
      </p:sp>
      <p:cxnSp>
        <p:nvCxnSpPr>
          <p:cNvPr id="61" name="直線接點 60"/>
          <p:cNvCxnSpPr/>
          <p:nvPr/>
        </p:nvCxnSpPr>
        <p:spPr>
          <a:xfrm>
            <a:off x="629152" y="2258704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線接點 61"/>
          <p:cNvCxnSpPr/>
          <p:nvPr/>
        </p:nvCxnSpPr>
        <p:spPr>
          <a:xfrm>
            <a:off x="629152" y="2397813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線接點 62"/>
          <p:cNvCxnSpPr/>
          <p:nvPr/>
        </p:nvCxnSpPr>
        <p:spPr>
          <a:xfrm>
            <a:off x="619791" y="2536920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文字方塊 63"/>
          <p:cNvSpPr txBox="1"/>
          <p:nvPr/>
        </p:nvSpPr>
        <p:spPr>
          <a:xfrm>
            <a:off x="1736524" y="2607499"/>
            <a:ext cx="511882" cy="900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65" name="直線接點 64"/>
          <p:cNvCxnSpPr/>
          <p:nvPr/>
        </p:nvCxnSpPr>
        <p:spPr>
          <a:xfrm flipV="1">
            <a:off x="4812841" y="2109574"/>
            <a:ext cx="16122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接點 65"/>
          <p:cNvCxnSpPr/>
          <p:nvPr/>
        </p:nvCxnSpPr>
        <p:spPr>
          <a:xfrm>
            <a:off x="4812841" y="2212375"/>
            <a:ext cx="161229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直線接點 66"/>
          <p:cNvCxnSpPr/>
          <p:nvPr/>
        </p:nvCxnSpPr>
        <p:spPr>
          <a:xfrm flipV="1">
            <a:off x="4817496" y="2326980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線接點 67"/>
          <p:cNvCxnSpPr/>
          <p:nvPr/>
        </p:nvCxnSpPr>
        <p:spPr>
          <a:xfrm>
            <a:off x="631969" y="3935523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/>
          <p:cNvCxnSpPr/>
          <p:nvPr/>
        </p:nvCxnSpPr>
        <p:spPr>
          <a:xfrm>
            <a:off x="619791" y="3775436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直線接點 69"/>
          <p:cNvCxnSpPr/>
          <p:nvPr/>
        </p:nvCxnSpPr>
        <p:spPr>
          <a:xfrm>
            <a:off x="638514" y="3636327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文字方塊 70"/>
          <p:cNvSpPr txBox="1"/>
          <p:nvPr/>
        </p:nvSpPr>
        <p:spPr>
          <a:xfrm>
            <a:off x="926090" y="2659524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1424147" y="2659524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75" name="直線接點 74"/>
          <p:cNvCxnSpPr/>
          <p:nvPr/>
        </p:nvCxnSpPr>
        <p:spPr>
          <a:xfrm flipV="1">
            <a:off x="4815970" y="3731283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線接點 76"/>
          <p:cNvCxnSpPr/>
          <p:nvPr/>
        </p:nvCxnSpPr>
        <p:spPr>
          <a:xfrm flipV="1">
            <a:off x="4817639" y="3637870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字方塊 77"/>
          <p:cNvSpPr txBox="1"/>
          <p:nvPr/>
        </p:nvSpPr>
        <p:spPr>
          <a:xfrm>
            <a:off x="4762857" y="2539867"/>
            <a:ext cx="417852" cy="10184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80" name="直線接點 79"/>
          <p:cNvCxnSpPr/>
          <p:nvPr/>
        </p:nvCxnSpPr>
        <p:spPr>
          <a:xfrm>
            <a:off x="638514" y="2345570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619791" y="2106119"/>
            <a:ext cx="1915914" cy="153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98" name="直線接點 97"/>
          <p:cNvCxnSpPr/>
          <p:nvPr/>
        </p:nvCxnSpPr>
        <p:spPr>
          <a:xfrm>
            <a:off x="639461" y="2211265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1" name="文字方塊 100"/>
          <p:cNvSpPr txBox="1"/>
          <p:nvPr/>
        </p:nvSpPr>
        <p:spPr>
          <a:xfrm>
            <a:off x="5538520" y="267977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</a:t>
            </a:r>
            <a:endParaRPr lang="zh-TW" altLang="en-US" sz="18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7057841" y="2030957"/>
            <a:ext cx="1915916" cy="195092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弧形 110"/>
          <p:cNvSpPr/>
          <p:nvPr/>
        </p:nvSpPr>
        <p:spPr>
          <a:xfrm rot="21239347" flipH="1">
            <a:off x="7077115" y="1776410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2" name="弧形 111"/>
          <p:cNvSpPr/>
          <p:nvPr/>
        </p:nvSpPr>
        <p:spPr>
          <a:xfrm rot="360653">
            <a:off x="7662362" y="1765931"/>
            <a:ext cx="1292121" cy="254547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3" name="文字方塊 112"/>
          <p:cNvSpPr txBox="1"/>
          <p:nvPr/>
        </p:nvSpPr>
        <p:spPr>
          <a:xfrm>
            <a:off x="7746847" y="1668817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弧形 107"/>
          <p:cNvSpPr/>
          <p:nvPr/>
        </p:nvSpPr>
        <p:spPr>
          <a:xfrm rot="15839347" flipH="1">
            <a:off x="6296617" y="3157842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9" name="弧形 108"/>
          <p:cNvSpPr/>
          <p:nvPr/>
        </p:nvSpPr>
        <p:spPr>
          <a:xfrm rot="16560653">
            <a:off x="6286097" y="2598171"/>
            <a:ext cx="1235653" cy="255555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0" name="文字方塊 109"/>
          <p:cNvSpPr txBox="1"/>
          <p:nvPr/>
        </p:nvSpPr>
        <p:spPr>
          <a:xfrm>
            <a:off x="6517249" y="288504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>
                <a:solidFill>
                  <a:schemeClr val="tx1"/>
                </a:solidFill>
              </a:rPr>
              <a:t>1324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7482249" y="1160058"/>
            <a:ext cx="11994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solidFill>
                  <a:schemeClr val="tx1"/>
                </a:solidFill>
              </a:rPr>
              <a:t>o</a:t>
            </a:r>
            <a:r>
              <a:rPr lang="en-US" altLang="zh-TW" sz="2000" b="1" dirty="0" err="1" smtClean="0">
                <a:solidFill>
                  <a:schemeClr val="tx1"/>
                </a:solidFill>
              </a:rPr>
              <a:t>ut_X</a:t>
            </a:r>
            <a:endParaRPr lang="zh-TW" altLang="en-US" sz="1400" b="1" dirty="0">
              <a:solidFill>
                <a:schemeClr val="tx1"/>
              </a:solidFill>
            </a:endParaRPr>
          </a:p>
        </p:txBody>
      </p:sp>
      <p:cxnSp>
        <p:nvCxnSpPr>
          <p:cNvPr id="115" name="直線接點 114"/>
          <p:cNvCxnSpPr/>
          <p:nvPr/>
        </p:nvCxnSpPr>
        <p:spPr>
          <a:xfrm>
            <a:off x="7062461" y="2159379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>
            <a:off x="7062461" y="2298487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直線接點 116"/>
          <p:cNvCxnSpPr/>
          <p:nvPr/>
        </p:nvCxnSpPr>
        <p:spPr>
          <a:xfrm>
            <a:off x="7053099" y="2437595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8" name="文字方塊 117"/>
          <p:cNvSpPr txBox="1"/>
          <p:nvPr/>
        </p:nvSpPr>
        <p:spPr>
          <a:xfrm>
            <a:off x="8169833" y="2508174"/>
            <a:ext cx="511882" cy="9003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19" name="直線接點 118"/>
          <p:cNvCxnSpPr/>
          <p:nvPr/>
        </p:nvCxnSpPr>
        <p:spPr>
          <a:xfrm>
            <a:off x="7065277" y="3836198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直線接點 119"/>
          <p:cNvCxnSpPr/>
          <p:nvPr/>
        </p:nvCxnSpPr>
        <p:spPr>
          <a:xfrm>
            <a:off x="7053099" y="3676111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直線接點 120"/>
          <p:cNvCxnSpPr/>
          <p:nvPr/>
        </p:nvCxnSpPr>
        <p:spPr>
          <a:xfrm>
            <a:off x="7071823" y="3537002"/>
            <a:ext cx="189702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文字方塊 121"/>
          <p:cNvSpPr txBox="1"/>
          <p:nvPr/>
        </p:nvSpPr>
        <p:spPr>
          <a:xfrm>
            <a:off x="7359399" y="2560199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23" name="文字方塊 122"/>
          <p:cNvSpPr txBox="1"/>
          <p:nvPr/>
        </p:nvSpPr>
        <p:spPr>
          <a:xfrm>
            <a:off x="8355512" y="2547736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24" name="文字方塊 123"/>
          <p:cNvSpPr txBox="1"/>
          <p:nvPr/>
        </p:nvSpPr>
        <p:spPr>
          <a:xfrm>
            <a:off x="7857455" y="2560199"/>
            <a:ext cx="417852" cy="21405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sz="1600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25" name="直線接點 124"/>
          <p:cNvCxnSpPr/>
          <p:nvPr/>
        </p:nvCxnSpPr>
        <p:spPr>
          <a:xfrm>
            <a:off x="7071823" y="2246245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6" name="矩形 125"/>
          <p:cNvSpPr/>
          <p:nvPr/>
        </p:nvSpPr>
        <p:spPr>
          <a:xfrm>
            <a:off x="7053099" y="2006794"/>
            <a:ext cx="1915914" cy="1539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27" name="直線接點 126"/>
          <p:cNvCxnSpPr/>
          <p:nvPr/>
        </p:nvCxnSpPr>
        <p:spPr>
          <a:xfrm>
            <a:off x="7072769" y="2111940"/>
            <a:ext cx="1897026" cy="1"/>
          </a:xfrm>
          <a:prstGeom prst="line">
            <a:avLst/>
          </a:prstGeom>
          <a:ln w="19050">
            <a:prstDash val="dash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向右箭號 141"/>
          <p:cNvSpPr/>
          <p:nvPr/>
        </p:nvSpPr>
        <p:spPr>
          <a:xfrm>
            <a:off x="5251496" y="2969622"/>
            <a:ext cx="1196952" cy="219345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3" name="文字方塊 142"/>
          <p:cNvSpPr txBox="1"/>
          <p:nvPr/>
        </p:nvSpPr>
        <p:spPr>
          <a:xfrm>
            <a:off x="3031912" y="272774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minus</a:t>
            </a:r>
            <a:endParaRPr lang="zh-TW" altLang="en-US" sz="1800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cxnSp>
        <p:nvCxnSpPr>
          <p:cNvPr id="145" name="直線接點 144"/>
          <p:cNvCxnSpPr/>
          <p:nvPr/>
        </p:nvCxnSpPr>
        <p:spPr>
          <a:xfrm flipV="1">
            <a:off x="4815251" y="3826763"/>
            <a:ext cx="156532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文字方塊 145"/>
          <p:cNvSpPr txBox="1"/>
          <p:nvPr/>
        </p:nvSpPr>
        <p:spPr>
          <a:xfrm>
            <a:off x="542459" y="4934350"/>
            <a:ext cx="8586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陣列中的每一列所有的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減去對應於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陣列之權重，的到補償後的矩陣</a:t>
            </a:r>
            <a:r>
              <a:rPr lang="en-US" altLang="zh-TW" sz="1400" b="1" spc="300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out_X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000" spc="300" dirty="0" smtClean="0"/>
          </a:p>
        </p:txBody>
      </p:sp>
      <p:cxnSp>
        <p:nvCxnSpPr>
          <p:cNvPr id="148" name="直線接點 147"/>
          <p:cNvCxnSpPr>
            <a:stCxn id="81" idx="3"/>
            <a:endCxn id="154" idx="3"/>
          </p:cNvCxnSpPr>
          <p:nvPr/>
        </p:nvCxnSpPr>
        <p:spPr>
          <a:xfrm flipV="1">
            <a:off x="2535705" y="2047653"/>
            <a:ext cx="2272539" cy="1354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矩形 153"/>
          <p:cNvSpPr/>
          <p:nvPr/>
        </p:nvSpPr>
        <p:spPr>
          <a:xfrm flipH="1">
            <a:off x="4808244" y="1976714"/>
            <a:ext cx="172818" cy="1418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56" name="直線接點 155"/>
          <p:cNvCxnSpPr>
            <a:endCxn id="126" idx="1"/>
          </p:cNvCxnSpPr>
          <p:nvPr/>
        </p:nvCxnSpPr>
        <p:spPr>
          <a:xfrm>
            <a:off x="4984572" y="2011979"/>
            <a:ext cx="2068527" cy="717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群組 7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76" name="圓角矩形 7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9" name="迴轉箭號 78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82" name="文字方塊 8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25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15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1" y="3253621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0" name="圓角矩形 5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1" name="迴轉箭號 60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method1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707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45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N*1779456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207" y="4877234"/>
            <a:ext cx="247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374960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N*1*1779456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17794556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算出，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4"/>
            <a:ext cx="3157722" cy="2293095"/>
            <a:chOff x="3698466" y="4008422"/>
            <a:chExt cx="4096502" cy="297482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2"/>
              <a:ext cx="1506341" cy="463717"/>
              <a:chOff x="-593501" y="4216055"/>
              <a:chExt cx="2250189" cy="663762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5" y="4395059"/>
                <a:ext cx="1004763" cy="484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096335" y="5304195"/>
              <a:ext cx="1885511" cy="681249"/>
              <a:chOff x="-322689" y="3261768"/>
              <a:chExt cx="3212081" cy="975134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62261" y="3454693"/>
                <a:ext cx="962780" cy="576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1324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65535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73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專案目的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5721440" y="4524025"/>
            <a:ext cx="1938045" cy="3124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Data Line ADC</a:t>
            </a:r>
            <a:r>
              <a:rPr lang="zh-TW" altLang="en-US" sz="1400" b="1" dirty="0" smtClean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 rot="5400000">
            <a:off x="7724452" y="2268417"/>
            <a:ext cx="2069433" cy="333072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Gate Line </a:t>
            </a:r>
            <a:r>
              <a:rPr lang="zh-TW" altLang="en-US" sz="1400" b="1" dirty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66" y="784209"/>
            <a:ext cx="3932115" cy="3110050"/>
          </a:xfrm>
          <a:prstGeom prst="rect">
            <a:avLst/>
          </a:prstGeom>
        </p:spPr>
      </p:pic>
      <p:sp>
        <p:nvSpPr>
          <p:cNvPr id="7" name="圓角矩形 6"/>
          <p:cNvSpPr/>
          <p:nvPr/>
        </p:nvSpPr>
        <p:spPr>
          <a:xfrm rot="5400000">
            <a:off x="411154" y="1510561"/>
            <a:ext cx="1569976" cy="803198"/>
          </a:xfrm>
          <a:prstGeom prst="roundRect">
            <a:avLst/>
          </a:prstGeom>
          <a:noFill/>
          <a:ln w="38100">
            <a:solidFill>
              <a:srgbClr val="FAC6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899592" y="2918109"/>
            <a:ext cx="3038658" cy="824603"/>
          </a:xfrm>
          <a:prstGeom prst="roundRect">
            <a:avLst/>
          </a:prstGeom>
          <a:noFill/>
          <a:ln w="3810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248842" y="5100523"/>
            <a:ext cx="86409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Cell </a:t>
            </a:r>
            <a:r>
              <a:rPr lang="en-US" altLang="zh-TW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est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所取出的一個檔案會有</a:t>
            </a:r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張圖片，受到橘色部分</a:t>
            </a:r>
            <a:r>
              <a:rPr lang="en-US" altLang="zh-TW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Readout</a:t>
            </a:r>
            <a:r>
              <a:rPr lang="zh-TW" altLang="en-US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IC</a:t>
            </a:r>
            <a:r>
              <a:rPr lang="zh-TW" altLang="en-US" sz="1400" b="1" dirty="0">
                <a:solidFill>
                  <a:srgbClr val="ED7D3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電路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以及黃色</a:t>
            </a:r>
            <a:r>
              <a:rPr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分的</a:t>
            </a:r>
            <a:r>
              <a:rPr lang="zh-TW" altLang="en-US" sz="1400" b="1" dirty="0" smtClean="0">
                <a:solidFill>
                  <a:srgbClr val="FAC6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閘</a:t>
            </a:r>
            <a:r>
              <a:rPr lang="zh-TW" altLang="en-US" sz="1400" b="1" dirty="0">
                <a:solidFill>
                  <a:srgbClr val="FAC67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極驅動電路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干</a:t>
            </a:r>
            <a:r>
              <a:rPr lang="zh-TW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擾，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導致影像受到雜訊干擾無法輕鬆辨別面板特性，目前正在進行硬體改善，再找到硬體改善方法前，先藉由軟體來辨識面板特性。</a:t>
            </a:r>
            <a:endParaRPr lang="en-US" altLang="zh-TW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可以由右圖看到目前有兩種很明顯的雜訊，分別位於水平方向與垂直方向，並且可以觀察出垂直方向的雜訊具有區塊性，每一定距離會產生區塊顏色變化，另外水平方向是因閘</a:t>
            </a:r>
            <a:r>
              <a:rPr lang="zh-TW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驅動</a:t>
            </a:r>
            <a:r>
              <a:rPr lang="zh-TW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</a:t>
            </a:r>
            <a:r>
              <a:rPr lang="en-US" altLang="zh-TW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TFT-array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時產生，在這裡我們稱垂直方向雜訊為 </a:t>
            </a:r>
            <a:r>
              <a:rPr lang="en-US" altLang="zh-TW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 Noise 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，水平方向雜訊為</a:t>
            </a:r>
            <a:r>
              <a:rPr lang="en-US" altLang="zh-TW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 Noise</a:t>
            </a:r>
            <a:r>
              <a:rPr lang="zh-TW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圓角矩形 19"/>
          <p:cNvSpPr/>
          <p:nvPr/>
        </p:nvSpPr>
        <p:spPr>
          <a:xfrm rot="16200000" flipH="1">
            <a:off x="-521541" y="1716856"/>
            <a:ext cx="2069433" cy="333072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Gate Line </a:t>
            </a:r>
            <a:r>
              <a:rPr lang="zh-TW" altLang="en-US" sz="1400" b="1" dirty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sp>
        <p:nvSpPr>
          <p:cNvPr id="21" name="圓角矩形 20"/>
          <p:cNvSpPr/>
          <p:nvPr/>
        </p:nvSpPr>
        <p:spPr>
          <a:xfrm>
            <a:off x="1727523" y="4084509"/>
            <a:ext cx="1938045" cy="31246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400" b="1" dirty="0">
                <a:latin typeface="Gill Sans MT" pitchFamily="34" charset="0"/>
              </a:rPr>
              <a:t>Data Line ADC</a:t>
            </a:r>
            <a:r>
              <a:rPr lang="zh-TW" altLang="en-US" sz="1400" b="1" dirty="0" smtClean="0">
                <a:latin typeface="Gill Sans MT" pitchFamily="34" charset="0"/>
              </a:rPr>
              <a:t> </a:t>
            </a:r>
            <a:r>
              <a:rPr lang="en-US" altLang="zh-TW" sz="1400" b="1" dirty="0" smtClean="0">
                <a:latin typeface="Gill Sans MT" pitchFamily="34" charset="0"/>
              </a:rPr>
              <a:t>Noise</a:t>
            </a:r>
            <a:endParaRPr lang="zh-TW" altLang="en-US" sz="1400" b="1" dirty="0">
              <a:latin typeface="Gill Sans MT" pitchFamily="34" charset="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4938937" y="680861"/>
            <a:ext cx="3674511" cy="3771460"/>
            <a:chOff x="4938937" y="680861"/>
            <a:chExt cx="3674511" cy="3771460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38937" y="680861"/>
              <a:ext cx="3088453" cy="3223911"/>
            </a:xfrm>
            <a:prstGeom prst="rect">
              <a:avLst/>
            </a:prstGeom>
          </p:spPr>
        </p:pic>
        <p:sp>
          <p:nvSpPr>
            <p:cNvPr id="25" name="文字方塊 24"/>
            <p:cNvSpPr txBox="1"/>
            <p:nvPr/>
          </p:nvSpPr>
          <p:spPr>
            <a:xfrm>
              <a:off x="7441332" y="4190711"/>
              <a:ext cx="1172116" cy="26161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100" b="1" dirty="0">
                  <a:solidFill>
                    <a:schemeClr val="tx1"/>
                  </a:solidFill>
                  <a:latin typeface="+mj-ea"/>
                  <a:ea typeface="+mj-ea"/>
                </a:rPr>
                <a:t>原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圖未經過處理</a:t>
              </a:r>
              <a:endParaRPr lang="zh-TW" altLang="zh-TW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69" name="左中括弧 68"/>
          <p:cNvSpPr/>
          <p:nvPr/>
        </p:nvSpPr>
        <p:spPr>
          <a:xfrm flipH="1">
            <a:off x="8112642" y="903953"/>
            <a:ext cx="103999" cy="3020445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0" name="左中括弧 69"/>
          <p:cNvSpPr/>
          <p:nvPr/>
        </p:nvSpPr>
        <p:spPr>
          <a:xfrm rot="5400000" flipH="1">
            <a:off x="6455524" y="2556784"/>
            <a:ext cx="103999" cy="3020446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800"/>
          </a:p>
        </p:txBody>
      </p:sp>
      <p:sp>
        <p:nvSpPr>
          <p:cNvPr id="71" name="文字方塊 70"/>
          <p:cNvSpPr txBox="1"/>
          <p:nvPr/>
        </p:nvSpPr>
        <p:spPr>
          <a:xfrm>
            <a:off x="5132570" y="3858644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 rot="5400000">
            <a:off x="6720507" y="2260287"/>
            <a:ext cx="2957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6147816" y="4144544"/>
            <a:ext cx="1066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u="sng" dirty="0" smtClean="0">
                <a:solidFill>
                  <a:schemeClr val="tx1"/>
                </a:solidFill>
                <a:latin typeface="+mj-lt"/>
              </a:rPr>
              <a:t>Data Line</a:t>
            </a:r>
            <a:endParaRPr lang="zh-TW" altLang="en-US" sz="1400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8130967" y="1956699"/>
            <a:ext cx="461665" cy="94192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sz="1800" u="sng" dirty="0" smtClean="0">
                <a:solidFill>
                  <a:schemeClr val="tx1"/>
                </a:solidFill>
              </a:rPr>
              <a:t>Gate line</a:t>
            </a:r>
            <a:endParaRPr lang="zh-TW" altLang="en-US" sz="1800" u="sng" dirty="0">
              <a:solidFill>
                <a:schemeClr val="tx1"/>
              </a:solidFill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4951734" y="686194"/>
            <a:ext cx="4032291" cy="3766406"/>
            <a:chOff x="4951734" y="686194"/>
            <a:chExt cx="4032291" cy="376640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6"/>
            <a:srcRect b="3429"/>
            <a:stretch/>
          </p:blipFill>
          <p:spPr>
            <a:xfrm>
              <a:off x="4951734" y="686194"/>
              <a:ext cx="3093573" cy="3214615"/>
            </a:xfrm>
            <a:prstGeom prst="rect">
              <a:avLst/>
            </a:prstGeom>
          </p:spPr>
        </p:pic>
        <p:sp>
          <p:nvSpPr>
            <p:cNvPr id="3" name="文字方塊 2"/>
            <p:cNvSpPr txBox="1"/>
            <p:nvPr/>
          </p:nvSpPr>
          <p:spPr>
            <a:xfrm>
              <a:off x="7106588" y="4190990"/>
              <a:ext cx="1877437" cy="26161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zh-TW" altLang="en-US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圖像經過</a:t>
              </a:r>
              <a:r>
                <a:rPr lang="zh-TW" altLang="zh-TW" sz="1100" b="1" dirty="0">
                  <a:solidFill>
                    <a:schemeClr val="tx1"/>
                  </a:solidFill>
                  <a:latin typeface="+mj-ea"/>
                  <a:ea typeface="+mj-ea"/>
                </a:rPr>
                <a:t>直方圖均衡</a:t>
              </a:r>
              <a:r>
                <a:rPr lang="zh-TW" altLang="zh-TW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化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處</a:t>
              </a:r>
              <a:r>
                <a:rPr lang="zh-TW" altLang="en-US" sz="1100" b="1" dirty="0">
                  <a:solidFill>
                    <a:schemeClr val="tx1"/>
                  </a:solidFill>
                  <a:latin typeface="+mj-ea"/>
                  <a:ea typeface="+mj-ea"/>
                </a:rPr>
                <a:t>理</a:t>
              </a:r>
              <a:endParaRPr lang="zh-TW" altLang="zh-TW" sz="11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5" name="文字方塊 4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492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576009" y="1618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col-median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56" name="圖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631" y="131332"/>
            <a:ext cx="505384" cy="505384"/>
          </a:xfrm>
          <a:prstGeom prst="rect">
            <a:avLst/>
          </a:prstGeom>
        </p:spPr>
      </p:pic>
      <p:sp>
        <p:nvSpPr>
          <p:cNvPr id="100" name="文字方塊 99"/>
          <p:cNvSpPr txBox="1"/>
          <p:nvPr/>
        </p:nvSpPr>
        <p:spPr>
          <a:xfrm>
            <a:off x="4788024" y="2699278"/>
            <a:ext cx="528483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原圖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X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一行所</a:t>
            </a:r>
            <a:r>
              <a:rPr lang="zh-TW" altLang="en-US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像素取其中位數</a:t>
            </a:r>
            <a:endParaRPr lang="en-US" altLang="zh-TW" sz="14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，並存成新矩陣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大小為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1*1344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1400" b="1" spc="3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8" name="群組 137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139" name="圓角矩形 138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140" name="迴轉箭號 139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1648514" y="2023636"/>
            <a:ext cx="2378210" cy="243125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</a:endParaRPr>
          </a:p>
        </p:txBody>
      </p:sp>
      <p:grpSp>
        <p:nvGrpSpPr>
          <p:cNvPr id="74" name="群組 73"/>
          <p:cNvGrpSpPr/>
          <p:nvPr/>
        </p:nvGrpSpPr>
        <p:grpSpPr>
          <a:xfrm>
            <a:off x="1672438" y="1566625"/>
            <a:ext cx="2330362" cy="457011"/>
            <a:chOff x="-322689" y="3633295"/>
            <a:chExt cx="3212081" cy="603607"/>
          </a:xfrm>
        </p:grpSpPr>
        <p:sp>
          <p:nvSpPr>
            <p:cNvPr id="79" name="弧形 78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0" name="弧形 79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1" name="文字方塊 80"/>
            <p:cNvSpPr txBox="1"/>
            <p:nvPr/>
          </p:nvSpPr>
          <p:spPr>
            <a:xfrm>
              <a:off x="642894" y="3633295"/>
              <a:ext cx="1245643" cy="463488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75" name="群組 74"/>
          <p:cNvGrpSpPr/>
          <p:nvPr/>
        </p:nvGrpSpPr>
        <p:grpSpPr>
          <a:xfrm rot="16200000">
            <a:off x="92951" y="2820977"/>
            <a:ext cx="2237346" cy="834995"/>
            <a:chOff x="-322689" y="3134063"/>
            <a:chExt cx="3212081" cy="1102839"/>
          </a:xfrm>
        </p:grpSpPr>
        <p:sp>
          <p:nvSpPr>
            <p:cNvPr id="76" name="弧形 75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7" name="弧形 76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78" name="文字方塊 77"/>
            <p:cNvSpPr txBox="1"/>
            <p:nvPr/>
          </p:nvSpPr>
          <p:spPr>
            <a:xfrm rot="5400000">
              <a:off x="716965" y="3412659"/>
              <a:ext cx="1060998" cy="503806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1324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2" name="文字方塊 81"/>
          <p:cNvSpPr txBox="1"/>
          <p:nvPr/>
        </p:nvSpPr>
        <p:spPr>
          <a:xfrm>
            <a:off x="2633399" y="1025457"/>
            <a:ext cx="438425" cy="597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x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83" name="直線接點 82"/>
          <p:cNvCxnSpPr/>
          <p:nvPr/>
        </p:nvCxnSpPr>
        <p:spPr>
          <a:xfrm>
            <a:off x="1806600" y="2023636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/>
          <p:nvPr/>
        </p:nvCxnSpPr>
        <p:spPr>
          <a:xfrm>
            <a:off x="1951750" y="2014565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/>
          <p:cNvCxnSpPr/>
          <p:nvPr/>
        </p:nvCxnSpPr>
        <p:spPr>
          <a:xfrm>
            <a:off x="2092368" y="2023636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群組 85"/>
          <p:cNvGrpSpPr/>
          <p:nvPr/>
        </p:nvGrpSpPr>
        <p:grpSpPr>
          <a:xfrm rot="16200000" flipV="1">
            <a:off x="2733996" y="4443183"/>
            <a:ext cx="535237" cy="2757377"/>
            <a:chOff x="8254979" y="3861535"/>
            <a:chExt cx="561973" cy="2895110"/>
          </a:xfrm>
        </p:grpSpPr>
        <p:sp>
          <p:nvSpPr>
            <p:cNvPr id="87" name="矩形 86"/>
            <p:cNvSpPr/>
            <p:nvPr/>
          </p:nvSpPr>
          <p:spPr>
            <a:xfrm>
              <a:off x="8517831" y="4232777"/>
              <a:ext cx="210129" cy="252386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88" name="弧形 87"/>
            <p:cNvSpPr/>
            <p:nvPr/>
          </p:nvSpPr>
          <p:spPr>
            <a:xfrm rot="15839347" flipH="1">
              <a:off x="7613112" y="5778930"/>
              <a:ext cx="1616798" cy="33306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89" name="弧形 88"/>
            <p:cNvSpPr/>
            <p:nvPr/>
          </p:nvSpPr>
          <p:spPr>
            <a:xfrm rot="16560653">
              <a:off x="7620265" y="4844823"/>
              <a:ext cx="1616798" cy="33306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0" name="弧形 89"/>
            <p:cNvSpPr/>
            <p:nvPr/>
          </p:nvSpPr>
          <p:spPr>
            <a:xfrm rot="15600450">
              <a:off x="8473407" y="4150333"/>
              <a:ext cx="231161" cy="164887"/>
            </a:xfrm>
            <a:prstGeom prst="arc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91" name="文字方塊 90"/>
            <p:cNvSpPr txBox="1"/>
            <p:nvPr/>
          </p:nvSpPr>
          <p:spPr>
            <a:xfrm rot="5400000">
              <a:off x="8468656" y="3864586"/>
              <a:ext cx="351347" cy="3452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050" b="1" dirty="0" smtClean="0">
                  <a:solidFill>
                    <a:schemeClr val="tx1"/>
                  </a:solidFill>
                </a:rPr>
                <a:t>1</a:t>
              </a:r>
              <a:endParaRPr lang="zh-TW" altLang="en-US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弧形 91"/>
            <p:cNvSpPr/>
            <p:nvPr/>
          </p:nvSpPr>
          <p:spPr>
            <a:xfrm rot="5999550" flipH="1">
              <a:off x="8519797" y="4150333"/>
              <a:ext cx="231161" cy="164887"/>
            </a:xfrm>
            <a:prstGeom prst="arc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</p:grpSp>
      <p:cxnSp>
        <p:nvCxnSpPr>
          <p:cNvPr id="93" name="直線接點 92"/>
          <p:cNvCxnSpPr/>
          <p:nvPr/>
        </p:nvCxnSpPr>
        <p:spPr>
          <a:xfrm flipV="1">
            <a:off x="1727022" y="4445823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直線接點 93"/>
          <p:cNvCxnSpPr/>
          <p:nvPr/>
        </p:nvCxnSpPr>
        <p:spPr>
          <a:xfrm flipV="1">
            <a:off x="1888048" y="4445823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直線接點 94"/>
          <p:cNvCxnSpPr/>
          <p:nvPr/>
        </p:nvCxnSpPr>
        <p:spPr>
          <a:xfrm flipV="1">
            <a:off x="2033197" y="4445823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線接點 95"/>
          <p:cNvCxnSpPr/>
          <p:nvPr/>
        </p:nvCxnSpPr>
        <p:spPr>
          <a:xfrm>
            <a:off x="1799798" y="5638991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/>
          <p:nvPr/>
        </p:nvCxnSpPr>
        <p:spPr>
          <a:xfrm>
            <a:off x="1951750" y="5638991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/>
          <p:cNvCxnSpPr/>
          <p:nvPr/>
        </p:nvCxnSpPr>
        <p:spPr>
          <a:xfrm>
            <a:off x="2119580" y="5638991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字方塊 98"/>
          <p:cNvSpPr txBox="1"/>
          <p:nvPr/>
        </p:nvSpPr>
        <p:spPr>
          <a:xfrm>
            <a:off x="2474389" y="5930861"/>
            <a:ext cx="712442" cy="358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1078301" y="5527851"/>
            <a:ext cx="338212" cy="42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A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2246070" y="2880937"/>
            <a:ext cx="1634132" cy="55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2246070" y="5439666"/>
            <a:ext cx="1634132" cy="55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2254758" y="4687708"/>
            <a:ext cx="1634132" cy="55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cxnSp>
        <p:nvCxnSpPr>
          <p:cNvPr id="141" name="直線接點 140"/>
          <p:cNvCxnSpPr/>
          <p:nvPr/>
        </p:nvCxnSpPr>
        <p:spPr>
          <a:xfrm>
            <a:off x="3593985" y="2033500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/>
          <p:cNvCxnSpPr/>
          <p:nvPr/>
        </p:nvCxnSpPr>
        <p:spPr>
          <a:xfrm>
            <a:off x="3736826" y="2019430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線接點 142"/>
          <p:cNvCxnSpPr/>
          <p:nvPr/>
        </p:nvCxnSpPr>
        <p:spPr>
          <a:xfrm>
            <a:off x="3880202" y="2023635"/>
            <a:ext cx="0" cy="243125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/>
          <p:cNvCxnSpPr/>
          <p:nvPr/>
        </p:nvCxnSpPr>
        <p:spPr>
          <a:xfrm>
            <a:off x="3593985" y="5641446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線接點 145"/>
          <p:cNvCxnSpPr/>
          <p:nvPr/>
        </p:nvCxnSpPr>
        <p:spPr>
          <a:xfrm>
            <a:off x="3737019" y="5640084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接點 147"/>
          <p:cNvCxnSpPr/>
          <p:nvPr/>
        </p:nvCxnSpPr>
        <p:spPr>
          <a:xfrm flipV="1">
            <a:off x="3805533" y="4433272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直線接點 148"/>
          <p:cNvCxnSpPr/>
          <p:nvPr/>
        </p:nvCxnSpPr>
        <p:spPr>
          <a:xfrm flipV="1">
            <a:off x="3950191" y="4433274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直線接點 149"/>
          <p:cNvCxnSpPr/>
          <p:nvPr/>
        </p:nvCxnSpPr>
        <p:spPr>
          <a:xfrm>
            <a:off x="3880202" y="5636215"/>
            <a:ext cx="0" cy="200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線接點 150"/>
          <p:cNvCxnSpPr/>
          <p:nvPr/>
        </p:nvCxnSpPr>
        <p:spPr>
          <a:xfrm flipV="1">
            <a:off x="3687235" y="4433270"/>
            <a:ext cx="0" cy="118409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字方塊 1"/>
              <p:cNvSpPr txBox="1"/>
              <p:nvPr/>
            </p:nvSpPr>
            <p:spPr>
              <a:xfrm>
                <a:off x="4820736" y="4126203"/>
                <a:ext cx="3631572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 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TW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]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𝑙𝑜𝑐𝑎𝑙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𝑚𝑒𝑑𝑖𝑎𝑛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dirty="0" smtClean="0">
                    <a:solidFill>
                      <a:schemeClr val="tx1"/>
                    </a:solidFill>
                  </a:rPr>
                  <a:t>[ : , </a:t>
                </a:r>
                <a:r>
                  <a:rPr lang="en-US" altLang="zh-TW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 ])</a:t>
                </a:r>
              </a:p>
              <a:p>
                <a:endParaRPr lang="en-US" altLang="zh-TW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文字方塊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736" y="4126203"/>
                <a:ext cx="3631572" cy="677108"/>
              </a:xfrm>
              <a:prstGeom prst="rect">
                <a:avLst/>
              </a:prstGeom>
              <a:blipFill rotWithShape="0">
                <a:blip r:embed="rId5"/>
                <a:stretch>
                  <a:fillRect l="-2685" t="-12613" r="-36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圓角矩形 52"/>
          <p:cNvSpPr/>
          <p:nvPr/>
        </p:nvSpPr>
        <p:spPr>
          <a:xfrm>
            <a:off x="4390439" y="597765"/>
            <a:ext cx="4156816" cy="5618486"/>
          </a:xfrm>
          <a:prstGeom prst="roundRect">
            <a:avLst/>
          </a:prstGeom>
          <a:solidFill>
            <a:srgbClr val="E7E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Weight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49" name="圖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10" y="104856"/>
            <a:ext cx="505384" cy="505384"/>
          </a:xfrm>
          <a:prstGeom prst="rect">
            <a:avLst/>
          </a:prstGeom>
        </p:spPr>
      </p:pic>
      <p:grpSp>
        <p:nvGrpSpPr>
          <p:cNvPr id="69" name="群組 6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70" name="圓角矩形 6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4" name="迴轉箭號 7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86" name="群組 185"/>
          <p:cNvGrpSpPr/>
          <p:nvPr/>
        </p:nvGrpSpPr>
        <p:grpSpPr>
          <a:xfrm>
            <a:off x="478481" y="3632457"/>
            <a:ext cx="2784454" cy="2492318"/>
            <a:chOff x="541460" y="3852227"/>
            <a:chExt cx="2784454" cy="2492318"/>
          </a:xfrm>
        </p:grpSpPr>
        <p:sp>
          <p:nvSpPr>
            <p:cNvPr id="77" name="矩形 76"/>
            <p:cNvSpPr/>
            <p:nvPr/>
          </p:nvSpPr>
          <p:spPr>
            <a:xfrm>
              <a:off x="1154223" y="4256127"/>
              <a:ext cx="2171691" cy="20676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78" name="群組 77"/>
            <p:cNvGrpSpPr/>
            <p:nvPr/>
          </p:nvGrpSpPr>
          <p:grpSpPr>
            <a:xfrm>
              <a:off x="1176069" y="3852227"/>
              <a:ext cx="2127997" cy="403900"/>
              <a:chOff x="-322689" y="3640836"/>
              <a:chExt cx="3212081" cy="596066"/>
            </a:xfrm>
          </p:grpSpPr>
          <p:sp>
            <p:nvSpPr>
              <p:cNvPr id="89" name="弧形 8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400" dirty="0" smtClean="0"/>
                  <a:t>`</a:t>
                </a:r>
                <a:endParaRPr lang="zh-TW" altLang="en-US" sz="1400" dirty="0"/>
              </a:p>
            </p:txBody>
          </p:sp>
          <p:sp>
            <p:nvSpPr>
              <p:cNvPr id="90" name="弧形 8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>
                <a:off x="823188" y="3640836"/>
                <a:ext cx="878812" cy="45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  <a:latin typeface="+mn-lt"/>
                    <a:ea typeface="+mn-ea"/>
                  </a:rPr>
                  <a:t>1344</a:t>
                </a:r>
                <a:endParaRPr lang="zh-TW" altLang="en-US" sz="14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 rot="16200000">
              <a:off x="-162188" y="5045841"/>
              <a:ext cx="2002352" cy="595056"/>
              <a:chOff x="-322689" y="3376230"/>
              <a:chExt cx="3212081" cy="860672"/>
            </a:xfrm>
          </p:grpSpPr>
          <p:sp>
            <p:nvSpPr>
              <p:cNvPr id="80" name="弧形 79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3" name="弧形 8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 rot="5400000">
                <a:off x="831462" y="3550416"/>
                <a:ext cx="842094" cy="493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  <a:latin typeface="+mn-lt"/>
                    <a:ea typeface="+mn-ea"/>
                  </a:rPr>
                  <a:t>1324</a:t>
                </a:r>
                <a:endParaRPr lang="zh-TW" altLang="en-US" sz="14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95" name="文字方塊 94"/>
          <p:cNvSpPr txBox="1"/>
          <p:nvPr/>
        </p:nvSpPr>
        <p:spPr>
          <a:xfrm>
            <a:off x="1787653" y="4757721"/>
            <a:ext cx="156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weight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170221" y="1148310"/>
            <a:ext cx="2017146" cy="20621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</a:endParaRPr>
          </a:p>
        </p:txBody>
      </p:sp>
      <p:grpSp>
        <p:nvGrpSpPr>
          <p:cNvPr id="99" name="群組 98"/>
          <p:cNvGrpSpPr/>
          <p:nvPr/>
        </p:nvGrpSpPr>
        <p:grpSpPr>
          <a:xfrm>
            <a:off x="1190512" y="752638"/>
            <a:ext cx="1985712" cy="441410"/>
            <a:chOff x="-322689" y="3620782"/>
            <a:chExt cx="3226951" cy="687361"/>
          </a:xfrm>
        </p:grpSpPr>
        <p:sp>
          <p:nvSpPr>
            <p:cNvPr id="104" name="弧形 103"/>
            <p:cNvSpPr/>
            <p:nvPr/>
          </p:nvSpPr>
          <p:spPr>
            <a:xfrm rot="21239347" flipH="1">
              <a:off x="-322689" y="3889172"/>
              <a:ext cx="2210754" cy="418971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5" name="弧形 104"/>
            <p:cNvSpPr/>
            <p:nvPr/>
          </p:nvSpPr>
          <p:spPr>
            <a:xfrm rot="360653">
              <a:off x="693508" y="3871925"/>
              <a:ext cx="2210754" cy="418973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717697" y="3620782"/>
              <a:ext cx="1016193" cy="551173"/>
            </a:xfrm>
            <a:prstGeom prst="rect">
              <a:avLst/>
            </a:prstGeom>
            <a:noFill/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dirty="0"/>
                <a:t>1344</a:t>
              </a:r>
              <a:endParaRPr lang="zh-TW" altLang="en-US" dirty="0"/>
            </a:p>
          </p:txBody>
        </p:sp>
      </p:grpSp>
      <p:grpSp>
        <p:nvGrpSpPr>
          <p:cNvPr id="100" name="群組 99"/>
          <p:cNvGrpSpPr/>
          <p:nvPr/>
        </p:nvGrpSpPr>
        <p:grpSpPr>
          <a:xfrm rot="16200000">
            <a:off x="-139378" y="1818024"/>
            <a:ext cx="1998322" cy="693919"/>
            <a:chOff x="-384637" y="3238832"/>
            <a:chExt cx="3382449" cy="1080562"/>
          </a:xfrm>
        </p:grpSpPr>
        <p:sp>
          <p:nvSpPr>
            <p:cNvPr id="101" name="弧形 100"/>
            <p:cNvSpPr/>
            <p:nvPr/>
          </p:nvSpPr>
          <p:spPr>
            <a:xfrm rot="21239347" flipH="1">
              <a:off x="-384637" y="3874927"/>
              <a:ext cx="2210753" cy="418973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2" name="弧形 101"/>
            <p:cNvSpPr/>
            <p:nvPr/>
          </p:nvSpPr>
          <p:spPr>
            <a:xfrm rot="360653">
              <a:off x="787060" y="3900420"/>
              <a:ext cx="2210752" cy="418974"/>
            </a:xfrm>
            <a:prstGeom prst="arc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03" name="文字方塊 102"/>
            <p:cNvSpPr txBox="1"/>
            <p:nvPr/>
          </p:nvSpPr>
          <p:spPr>
            <a:xfrm rot="5400000">
              <a:off x="824843" y="3426141"/>
              <a:ext cx="973736" cy="599117"/>
            </a:xfrm>
            <a:prstGeom prst="rect">
              <a:avLst/>
            </a:prstGeom>
            <a:ln w="28575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/>
              </a:lvl1pPr>
            </a:lstStyle>
            <a:p>
              <a:r>
                <a:rPr lang="en-US" altLang="zh-TW" dirty="0"/>
                <a:t>1324</a:t>
              </a:r>
              <a:endParaRPr lang="zh-TW" altLang="en-US" dirty="0"/>
            </a:p>
          </p:txBody>
        </p:sp>
      </p:grpSp>
      <p:sp>
        <p:nvSpPr>
          <p:cNvPr id="107" name="文字方塊 106"/>
          <p:cNvSpPr txBox="1"/>
          <p:nvPr/>
        </p:nvSpPr>
        <p:spPr>
          <a:xfrm>
            <a:off x="2026601" y="1876286"/>
            <a:ext cx="345103" cy="424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x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1" name="文字方塊 120"/>
          <p:cNvSpPr txBox="1"/>
          <p:nvPr/>
        </p:nvSpPr>
        <p:spPr>
          <a:xfrm>
            <a:off x="4498918" y="4615813"/>
            <a:ext cx="39706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Per column of  x (green) minus the </a:t>
            </a:r>
            <a:r>
              <a:rPr lang="zh-TW" altLang="zh-TW" sz="1400" dirty="0">
                <a:solidFill>
                  <a:schemeClr val="tx1"/>
                </a:solidFill>
              </a:rPr>
              <a:t>corresponding </a:t>
            </a:r>
            <a:endParaRPr lang="en-US" altLang="zh-TW" sz="1400" dirty="0" smtClean="0">
              <a:solidFill>
                <a:schemeClr val="tx1"/>
              </a:solidFill>
            </a:endParaRPr>
          </a:p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value(blue) which is the median of the column .</a:t>
            </a:r>
          </a:p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For example </a:t>
            </a:r>
            <a:r>
              <a:rPr lang="en-US" altLang="zh-TW" sz="1400" dirty="0">
                <a:solidFill>
                  <a:schemeClr val="tx1"/>
                </a:solidFill>
              </a:rPr>
              <a:t>all </a:t>
            </a:r>
            <a:r>
              <a:rPr lang="en-US" altLang="zh-TW" sz="1400" dirty="0" smtClean="0">
                <a:solidFill>
                  <a:schemeClr val="tx1"/>
                </a:solidFill>
              </a:rPr>
              <a:t>first-col pixels will minus the first position’s value in A .</a:t>
            </a:r>
          </a:p>
          <a:p>
            <a:pPr lvl="0"/>
            <a:r>
              <a:rPr lang="en-US" altLang="zh-TW" sz="1400" dirty="0" smtClean="0">
                <a:solidFill>
                  <a:schemeClr val="tx1"/>
                </a:solidFill>
              </a:rPr>
              <a:t>After do all column process, we can get the weight.</a:t>
            </a:r>
          </a:p>
          <a:p>
            <a:pPr lvl="0"/>
            <a:endParaRPr lang="zh-TW" altLang="zh-TW" sz="1400" dirty="0" smtClean="0">
              <a:solidFill>
                <a:schemeClr val="tx1"/>
              </a:solidFill>
            </a:endParaRPr>
          </a:p>
          <a:p>
            <a:endParaRPr lang="zh-TW" altLang="en-US" sz="1400" dirty="0">
              <a:solidFill>
                <a:schemeClr val="tx1"/>
              </a:solidFill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4806056" y="1312049"/>
            <a:ext cx="3302002" cy="859434"/>
            <a:chOff x="1078301" y="5439666"/>
            <a:chExt cx="3302002" cy="859434"/>
          </a:xfrm>
        </p:grpSpPr>
        <p:grpSp>
          <p:nvGrpSpPr>
            <p:cNvPr id="123" name="群組 122"/>
            <p:cNvGrpSpPr/>
            <p:nvPr/>
          </p:nvGrpSpPr>
          <p:grpSpPr>
            <a:xfrm rot="16200000" flipV="1">
              <a:off x="2760351" y="4469536"/>
              <a:ext cx="482528" cy="2757377"/>
              <a:chOff x="8254979" y="3861535"/>
              <a:chExt cx="506631" cy="2895110"/>
            </a:xfrm>
          </p:grpSpPr>
          <p:sp>
            <p:nvSpPr>
              <p:cNvPr id="124" name="矩形 123"/>
              <p:cNvSpPr/>
              <p:nvPr/>
            </p:nvSpPr>
            <p:spPr>
              <a:xfrm>
                <a:off x="8517831" y="4232777"/>
                <a:ext cx="210129" cy="252386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5" name="弧形 124"/>
              <p:cNvSpPr/>
              <p:nvPr/>
            </p:nvSpPr>
            <p:spPr>
              <a:xfrm rot="15839347" flipH="1">
                <a:off x="7613112" y="5778930"/>
                <a:ext cx="1616798" cy="33306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6" name="弧形 125"/>
              <p:cNvSpPr/>
              <p:nvPr/>
            </p:nvSpPr>
            <p:spPr>
              <a:xfrm rot="16560653">
                <a:off x="7620265" y="4844823"/>
                <a:ext cx="1616798" cy="33306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7" name="弧形 126"/>
              <p:cNvSpPr/>
              <p:nvPr/>
            </p:nvSpPr>
            <p:spPr>
              <a:xfrm rot="15600450">
                <a:off x="8473407" y="4150333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8" name="文字方塊 127"/>
              <p:cNvSpPr txBox="1"/>
              <p:nvPr/>
            </p:nvSpPr>
            <p:spPr>
              <a:xfrm rot="5400000">
                <a:off x="8413314" y="3864586"/>
                <a:ext cx="351347" cy="345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050" b="1" dirty="0" smtClean="0">
                    <a:solidFill>
                      <a:schemeClr val="tx1"/>
                    </a:solidFill>
                  </a:rPr>
                  <a:t>1</a:t>
                </a:r>
                <a:endParaRPr lang="zh-TW" altLang="en-US" sz="11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弧形 128"/>
              <p:cNvSpPr/>
              <p:nvPr/>
            </p:nvSpPr>
            <p:spPr>
              <a:xfrm rot="5999550" flipH="1">
                <a:off x="8519797" y="4150333"/>
                <a:ext cx="231161" cy="164887"/>
              </a:xfrm>
              <a:prstGeom prst="arc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</p:grpSp>
        <p:cxnSp>
          <p:nvCxnSpPr>
            <p:cNvPr id="130" name="直線接點 129"/>
            <p:cNvCxnSpPr/>
            <p:nvPr/>
          </p:nvCxnSpPr>
          <p:spPr>
            <a:xfrm>
              <a:off x="1799798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線接點 130"/>
            <p:cNvCxnSpPr/>
            <p:nvPr/>
          </p:nvCxnSpPr>
          <p:spPr>
            <a:xfrm>
              <a:off x="1951750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線接點 131"/>
            <p:cNvCxnSpPr/>
            <p:nvPr/>
          </p:nvCxnSpPr>
          <p:spPr>
            <a:xfrm>
              <a:off x="2119580" y="5638991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文字方塊 132"/>
            <p:cNvSpPr txBox="1"/>
            <p:nvPr/>
          </p:nvSpPr>
          <p:spPr>
            <a:xfrm>
              <a:off x="2572744" y="5940388"/>
              <a:ext cx="712442" cy="3587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1344</a:t>
              </a:r>
              <a:endPara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4" name="文字方塊 133"/>
            <p:cNvSpPr txBox="1"/>
            <p:nvPr/>
          </p:nvSpPr>
          <p:spPr>
            <a:xfrm>
              <a:off x="1078301" y="5527851"/>
              <a:ext cx="338212" cy="421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 smtClean="0">
                  <a:solidFill>
                    <a:schemeClr val="tx1"/>
                  </a:solidFill>
                </a:rPr>
                <a:t>A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>
              <a:off x="2246070" y="5439666"/>
              <a:ext cx="1634132" cy="55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直線接點 136"/>
            <p:cNvCxnSpPr/>
            <p:nvPr/>
          </p:nvCxnSpPr>
          <p:spPr>
            <a:xfrm>
              <a:off x="3737019" y="5640084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線接點 137"/>
            <p:cNvCxnSpPr/>
            <p:nvPr/>
          </p:nvCxnSpPr>
          <p:spPr>
            <a:xfrm>
              <a:off x="3880202" y="5636215"/>
              <a:ext cx="0" cy="20013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群組 55"/>
          <p:cNvGrpSpPr/>
          <p:nvPr/>
        </p:nvGrpSpPr>
        <p:grpSpPr>
          <a:xfrm>
            <a:off x="1110177" y="1142788"/>
            <a:ext cx="430887" cy="2067661"/>
            <a:chOff x="1130820" y="1142789"/>
            <a:chExt cx="430887" cy="2067661"/>
          </a:xfrm>
        </p:grpSpPr>
        <p:sp>
          <p:nvSpPr>
            <p:cNvPr id="54" name="矩形 53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55" name="群組 54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39" name="直線接點 138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群組 145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47" name="直線接點 146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0" name="矩形 149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1" name="群組 150"/>
          <p:cNvGrpSpPr/>
          <p:nvPr/>
        </p:nvGrpSpPr>
        <p:grpSpPr>
          <a:xfrm>
            <a:off x="5124825" y="2437265"/>
            <a:ext cx="430887" cy="2067661"/>
            <a:chOff x="1130820" y="1142789"/>
            <a:chExt cx="430887" cy="2067661"/>
          </a:xfrm>
        </p:grpSpPr>
        <p:sp>
          <p:nvSpPr>
            <p:cNvPr id="152" name="矩形 151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6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153" name="群組 152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59" name="直線接點 158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群組 153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56" name="直線接點 155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5" name="矩形 154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62" name="文字方塊 161"/>
          <p:cNvSpPr txBox="1"/>
          <p:nvPr/>
        </p:nvSpPr>
        <p:spPr>
          <a:xfrm>
            <a:off x="5661290" y="710022"/>
            <a:ext cx="3320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 smtClean="0">
                <a:solidFill>
                  <a:schemeClr val="tx1"/>
                </a:solidFill>
              </a:rPr>
              <a:t>All col-median array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59" name="直線單箭頭接點 58"/>
          <p:cNvCxnSpPr/>
          <p:nvPr/>
        </p:nvCxnSpPr>
        <p:spPr>
          <a:xfrm>
            <a:off x="5425500" y="1612534"/>
            <a:ext cx="1127080" cy="155541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矩形 62"/>
          <p:cNvSpPr/>
          <p:nvPr/>
        </p:nvSpPr>
        <p:spPr>
          <a:xfrm>
            <a:off x="6484235" y="3300076"/>
            <a:ext cx="225618" cy="225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163" name="群組 162"/>
          <p:cNvGrpSpPr/>
          <p:nvPr/>
        </p:nvGrpSpPr>
        <p:grpSpPr>
          <a:xfrm>
            <a:off x="7779586" y="2437265"/>
            <a:ext cx="430887" cy="2067661"/>
            <a:chOff x="1130820" y="1142789"/>
            <a:chExt cx="430887" cy="2067661"/>
          </a:xfrm>
        </p:grpSpPr>
        <p:sp>
          <p:nvSpPr>
            <p:cNvPr id="164" name="矩形 163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165" name="群組 164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71" name="直線接點 170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線接點 171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線接點 172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6" name="群組 165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68" name="直線接點 167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線接點 168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線接點 169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7" name="矩形 166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67" name="向右箭號 66"/>
          <p:cNvSpPr/>
          <p:nvPr/>
        </p:nvSpPr>
        <p:spPr>
          <a:xfrm>
            <a:off x="3419872" y="2088658"/>
            <a:ext cx="792088" cy="301581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175" name="群組 174"/>
          <p:cNvGrpSpPr/>
          <p:nvPr/>
        </p:nvGrpSpPr>
        <p:grpSpPr>
          <a:xfrm>
            <a:off x="1029732" y="4036357"/>
            <a:ext cx="430887" cy="2067661"/>
            <a:chOff x="1130820" y="1142789"/>
            <a:chExt cx="430887" cy="2067661"/>
          </a:xfrm>
        </p:grpSpPr>
        <p:sp>
          <p:nvSpPr>
            <p:cNvPr id="176" name="矩形 175"/>
            <p:cNvSpPr/>
            <p:nvPr/>
          </p:nvSpPr>
          <p:spPr>
            <a:xfrm>
              <a:off x="1180164" y="1142789"/>
              <a:ext cx="160752" cy="206766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177" name="群組 176"/>
            <p:cNvGrpSpPr/>
            <p:nvPr/>
          </p:nvGrpSpPr>
          <p:grpSpPr>
            <a:xfrm rot="5400000">
              <a:off x="1118075" y="1333955"/>
              <a:ext cx="292255" cy="153420"/>
              <a:chOff x="6020824" y="3423923"/>
              <a:chExt cx="292255" cy="210631"/>
            </a:xfrm>
          </p:grpSpPr>
          <p:cxnSp>
            <p:nvCxnSpPr>
              <p:cNvPr id="183" name="直線接點 182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" name="群組 177"/>
            <p:cNvGrpSpPr/>
            <p:nvPr/>
          </p:nvGrpSpPr>
          <p:grpSpPr>
            <a:xfrm rot="5400000">
              <a:off x="1110429" y="2858911"/>
              <a:ext cx="292255" cy="153420"/>
              <a:chOff x="6020824" y="3423923"/>
              <a:chExt cx="292255" cy="210631"/>
            </a:xfrm>
          </p:grpSpPr>
          <p:cxnSp>
            <p:nvCxnSpPr>
              <p:cNvPr id="180" name="直線接點 179"/>
              <p:cNvCxnSpPr/>
              <p:nvPr/>
            </p:nvCxnSpPr>
            <p:spPr>
              <a:xfrm>
                <a:off x="6020824" y="3424891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/>
              <p:nvPr/>
            </p:nvCxnSpPr>
            <p:spPr>
              <a:xfrm>
                <a:off x="6161701" y="3423923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線接點 181"/>
              <p:cNvCxnSpPr/>
              <p:nvPr/>
            </p:nvCxnSpPr>
            <p:spPr>
              <a:xfrm>
                <a:off x="6313079" y="3434420"/>
                <a:ext cx="0" cy="20013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9" name="矩形 178"/>
            <p:cNvSpPr/>
            <p:nvPr/>
          </p:nvSpPr>
          <p:spPr>
            <a:xfrm rot="5400000">
              <a:off x="894858" y="2054831"/>
              <a:ext cx="902811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pc="600" dirty="0" smtClean="0">
                  <a:solidFill>
                    <a:schemeClr val="tx1"/>
                  </a:solidFill>
                </a:rPr>
                <a:t>……</a:t>
              </a:r>
              <a:endParaRPr lang="zh-TW" altLang="en-US" spc="600" dirty="0">
                <a:solidFill>
                  <a:schemeClr val="tx1"/>
                </a:solidFill>
              </a:endParaRPr>
            </a:p>
          </p:txBody>
        </p:sp>
      </p:grpSp>
      <p:sp>
        <p:nvSpPr>
          <p:cNvPr id="188" name="向右箭號 187"/>
          <p:cNvSpPr/>
          <p:nvPr/>
        </p:nvSpPr>
        <p:spPr>
          <a:xfrm flipH="1">
            <a:off x="3419872" y="4763351"/>
            <a:ext cx="792088" cy="331331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7" name="向右箭號 256"/>
          <p:cNvSpPr/>
          <p:nvPr/>
        </p:nvSpPr>
        <p:spPr>
          <a:xfrm>
            <a:off x="6854296" y="3334232"/>
            <a:ext cx="776357" cy="18147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9" name="向右箭號 258"/>
          <p:cNvSpPr/>
          <p:nvPr/>
        </p:nvSpPr>
        <p:spPr>
          <a:xfrm>
            <a:off x="5567175" y="3322147"/>
            <a:ext cx="776357" cy="181476"/>
          </a:xfrm>
          <a:prstGeom prst="rightArrow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0" name="文字方塊 259"/>
          <p:cNvSpPr txBox="1"/>
          <p:nvPr/>
        </p:nvSpPr>
        <p:spPr>
          <a:xfrm>
            <a:off x="6300499" y="3629002"/>
            <a:ext cx="6431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Minus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445904" y="1981833"/>
            <a:ext cx="16209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478384" y="4942387"/>
            <a:ext cx="162095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pc="600" dirty="0" smtClean="0">
                <a:solidFill>
                  <a:schemeClr val="tx1"/>
                </a:solidFill>
              </a:rPr>
              <a:t>…………</a:t>
            </a:r>
            <a:endParaRPr lang="zh-TW" altLang="en-US" spc="600" dirty="0">
              <a:solidFill>
                <a:schemeClr val="tx1"/>
              </a:solidFill>
            </a:endParaRPr>
          </a:p>
        </p:txBody>
      </p:sp>
      <p:sp>
        <p:nvSpPr>
          <p:cNvPr id="110" name="文字方塊 109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30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269720" y="188640"/>
            <a:ext cx="1998193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6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Compensate</a:t>
            </a:r>
            <a:endParaRPr lang="zh-CN" altLang="en-US" sz="16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83" name="圓角矩形 82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84" name="迴轉箭號 8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8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-34396" y="952433"/>
            <a:ext cx="9206330" cy="2577540"/>
            <a:chOff x="-22407" y="1689446"/>
            <a:chExt cx="9206330" cy="2577540"/>
          </a:xfrm>
        </p:grpSpPr>
        <p:grpSp>
          <p:nvGrpSpPr>
            <p:cNvPr id="90" name="群組 89"/>
            <p:cNvGrpSpPr/>
            <p:nvPr/>
          </p:nvGrpSpPr>
          <p:grpSpPr>
            <a:xfrm>
              <a:off x="3271688" y="1767662"/>
              <a:ext cx="2503626" cy="2445766"/>
              <a:chOff x="4297143" y="3359962"/>
              <a:chExt cx="3237193" cy="3162381"/>
            </a:xfrm>
          </p:grpSpPr>
          <p:grpSp>
            <p:nvGrpSpPr>
              <p:cNvPr id="140" name="群組 139"/>
              <p:cNvGrpSpPr/>
              <p:nvPr/>
            </p:nvGrpSpPr>
            <p:grpSpPr>
              <a:xfrm>
                <a:off x="4297143" y="3757919"/>
                <a:ext cx="3034218" cy="2764424"/>
                <a:chOff x="-45135" y="1602452"/>
                <a:chExt cx="3351466" cy="3115538"/>
              </a:xfrm>
            </p:grpSpPr>
            <p:sp>
              <p:nvSpPr>
                <p:cNvPr id="144" name="矩形 143"/>
                <p:cNvSpPr/>
                <p:nvPr/>
              </p:nvSpPr>
              <p:spPr>
                <a:xfrm>
                  <a:off x="809328" y="2165290"/>
                  <a:ext cx="2497003" cy="25527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47" name="群組 146"/>
                <p:cNvGrpSpPr/>
                <p:nvPr/>
              </p:nvGrpSpPr>
              <p:grpSpPr>
                <a:xfrm>
                  <a:off x="834447" y="1602452"/>
                  <a:ext cx="2446764" cy="562840"/>
                  <a:chOff x="-322689" y="3528885"/>
                  <a:chExt cx="3212081" cy="708017"/>
                </a:xfrm>
              </p:grpSpPr>
              <p:sp>
                <p:nvSpPr>
                  <p:cNvPr id="153" name="弧形 152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5" name="弧形 15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7" name="文字方塊 156"/>
                  <p:cNvSpPr txBox="1"/>
                  <p:nvPr/>
                </p:nvSpPr>
                <p:spPr>
                  <a:xfrm>
                    <a:off x="782686" y="3528885"/>
                    <a:ext cx="1169662" cy="60453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1344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149" name="群組 148"/>
                <p:cNvGrpSpPr/>
                <p:nvPr/>
              </p:nvGrpSpPr>
              <p:grpSpPr>
                <a:xfrm rot="16200000">
                  <a:off x="-774199" y="2995324"/>
                  <a:ext cx="2349103" cy="890976"/>
                  <a:chOff x="-322689" y="3187658"/>
                  <a:chExt cx="3212081" cy="1120795"/>
                </a:xfrm>
              </p:grpSpPr>
              <p:sp>
                <p:nvSpPr>
                  <p:cNvPr id="150" name="弧形 149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1" name="弧形 150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2" name="文字方塊 151"/>
                  <p:cNvSpPr txBox="1"/>
                  <p:nvPr/>
                </p:nvSpPr>
                <p:spPr>
                  <a:xfrm rot="5400000">
                    <a:off x="794639" y="3419494"/>
                    <a:ext cx="1120795" cy="6571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1324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</p:grpSp>
          <p:sp>
            <p:nvSpPr>
              <p:cNvPr id="141" name="文字方塊 140"/>
              <p:cNvSpPr txBox="1"/>
              <p:nvPr/>
            </p:nvSpPr>
            <p:spPr>
              <a:xfrm>
                <a:off x="5313817" y="3359962"/>
                <a:ext cx="2220519" cy="397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/>
                    </a:solidFill>
                    <a:latin typeface="+mn-lt"/>
                    <a:ea typeface="+mn-ea"/>
                  </a:rPr>
                  <a:t>weight *0.8</a:t>
                </a:r>
                <a:endParaRPr lang="zh-TW" altLang="en-US" sz="1400" b="1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grpSp>
          <p:nvGrpSpPr>
            <p:cNvPr id="91" name="群組 90"/>
            <p:cNvGrpSpPr/>
            <p:nvPr/>
          </p:nvGrpSpPr>
          <p:grpSpPr>
            <a:xfrm>
              <a:off x="-22407" y="2066027"/>
              <a:ext cx="2341809" cy="2130402"/>
              <a:chOff x="-100022" y="1619146"/>
              <a:chExt cx="3406353" cy="3098844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2" name="群組 131"/>
              <p:cNvGrpSpPr/>
              <p:nvPr/>
            </p:nvGrpSpPr>
            <p:grpSpPr>
              <a:xfrm>
                <a:off x="834447" y="1619146"/>
                <a:ext cx="2458091" cy="602765"/>
                <a:chOff x="-322689" y="3549900"/>
                <a:chExt cx="3226951" cy="758243"/>
              </a:xfrm>
            </p:grpSpPr>
            <p:sp>
              <p:nvSpPr>
                <p:cNvPr id="137" name="弧形 136"/>
                <p:cNvSpPr/>
                <p:nvPr/>
              </p:nvSpPr>
              <p:spPr>
                <a:xfrm rot="21239347" flipH="1">
                  <a:off x="-322689" y="3889172"/>
                  <a:ext cx="2210754" cy="418971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8" name="弧形 137"/>
                <p:cNvSpPr/>
                <p:nvPr/>
              </p:nvSpPr>
              <p:spPr>
                <a:xfrm rot="360653">
                  <a:off x="693508" y="3871925"/>
                  <a:ext cx="2210754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9" name="文字方塊 138"/>
                <p:cNvSpPr txBox="1"/>
                <p:nvPr/>
              </p:nvSpPr>
              <p:spPr>
                <a:xfrm>
                  <a:off x="739430" y="3549900"/>
                  <a:ext cx="1259277" cy="63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1344</a:t>
                  </a:r>
                  <a:endParaRPr lang="zh-TW" altLang="en-US" sz="14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133" name="群組 132"/>
              <p:cNvGrpSpPr/>
              <p:nvPr/>
            </p:nvGrpSpPr>
            <p:grpSpPr>
              <a:xfrm rot="16200000">
                <a:off x="-857252" y="2944198"/>
                <a:ext cx="2473700" cy="959239"/>
                <a:chOff x="-384637" y="3118616"/>
                <a:chExt cx="3382449" cy="1206664"/>
              </a:xfrm>
            </p:grpSpPr>
            <p:sp>
              <p:nvSpPr>
                <p:cNvPr id="134" name="弧形 133"/>
                <p:cNvSpPr/>
                <p:nvPr/>
              </p:nvSpPr>
              <p:spPr>
                <a:xfrm rot="21239347" flipH="1">
                  <a:off x="-384637" y="3874927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5" name="弧形 134"/>
                <p:cNvSpPr/>
                <p:nvPr/>
              </p:nvSpPr>
              <p:spPr>
                <a:xfrm rot="360653">
                  <a:off x="787060" y="3900420"/>
                  <a:ext cx="2210752" cy="418974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36" name="文字方塊 135"/>
                <p:cNvSpPr txBox="1"/>
                <p:nvPr/>
              </p:nvSpPr>
              <p:spPr>
                <a:xfrm rot="5400000">
                  <a:off x="738107" y="3375261"/>
                  <a:ext cx="1206664" cy="6933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400" dirty="0">
                      <a:solidFill>
                        <a:schemeClr val="tx1"/>
                      </a:solidFill>
                      <a:latin typeface="+mn-lt"/>
                      <a:ea typeface="+mn-ea"/>
                    </a:rPr>
                    <a:t>1324</a:t>
                  </a:r>
                  <a:endParaRPr lang="zh-TW" altLang="en-US" sz="1400" dirty="0">
                    <a:solidFill>
                      <a:schemeClr val="tx1"/>
                    </a:solidFill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92" name="群組 91"/>
            <p:cNvGrpSpPr/>
            <p:nvPr/>
          </p:nvGrpSpPr>
          <p:grpSpPr>
            <a:xfrm>
              <a:off x="6448061" y="1781694"/>
              <a:ext cx="2405821" cy="2485292"/>
              <a:chOff x="4303301" y="3394255"/>
              <a:chExt cx="3028062" cy="3128089"/>
            </a:xfrm>
          </p:grpSpPr>
          <p:grpSp>
            <p:nvGrpSpPr>
              <p:cNvPr id="97" name="群組 96"/>
              <p:cNvGrpSpPr/>
              <p:nvPr/>
            </p:nvGrpSpPr>
            <p:grpSpPr>
              <a:xfrm>
                <a:off x="4303301" y="3786003"/>
                <a:ext cx="3028062" cy="2736341"/>
                <a:chOff x="-38333" y="1634102"/>
                <a:chExt cx="3344665" cy="3083888"/>
              </a:xfrm>
            </p:grpSpPr>
            <p:sp>
              <p:nvSpPr>
                <p:cNvPr id="100" name="矩形 99"/>
                <p:cNvSpPr/>
                <p:nvPr/>
              </p:nvSpPr>
              <p:spPr>
                <a:xfrm>
                  <a:off x="809328" y="2165290"/>
                  <a:ext cx="2497004" cy="2552700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02" name="群組 101"/>
                <p:cNvGrpSpPr/>
                <p:nvPr/>
              </p:nvGrpSpPr>
              <p:grpSpPr>
                <a:xfrm>
                  <a:off x="834447" y="1634102"/>
                  <a:ext cx="2446764" cy="531187"/>
                  <a:chOff x="-322689" y="3568702"/>
                  <a:chExt cx="3212081" cy="668200"/>
                </a:xfrm>
              </p:grpSpPr>
              <p:sp>
                <p:nvSpPr>
                  <p:cNvPr id="128" name="弧形 127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9" name="弧形 128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30" name="文字方塊 129"/>
                  <p:cNvSpPr txBox="1"/>
                  <p:nvPr/>
                </p:nvSpPr>
                <p:spPr>
                  <a:xfrm>
                    <a:off x="698521" y="3568702"/>
                    <a:ext cx="1169662" cy="60453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dirty="0">
                        <a:solidFill>
                          <a:schemeClr val="tx1"/>
                        </a:solidFill>
                        <a:latin typeface="+mn-lt"/>
                        <a:ea typeface="+mn-ea"/>
                      </a:rPr>
                      <a:t>1344</a:t>
                    </a:r>
                    <a:endParaRPr lang="zh-TW" altLang="en-US" sz="1400" dirty="0">
                      <a:solidFill>
                        <a:schemeClr val="tx1"/>
                      </a:solidFill>
                      <a:latin typeface="+mn-lt"/>
                      <a:ea typeface="+mn-ea"/>
                    </a:endParaRPr>
                  </a:p>
                </p:txBody>
              </p:sp>
            </p:grpSp>
            <p:grpSp>
              <p:nvGrpSpPr>
                <p:cNvPr id="103" name="群組 102"/>
                <p:cNvGrpSpPr/>
                <p:nvPr/>
              </p:nvGrpSpPr>
              <p:grpSpPr>
                <a:xfrm rot="16200000">
                  <a:off x="-767397" y="2995323"/>
                  <a:ext cx="2349103" cy="890976"/>
                  <a:chOff x="-322689" y="3196210"/>
                  <a:chExt cx="3212081" cy="1120793"/>
                </a:xfrm>
              </p:grpSpPr>
              <p:sp>
                <p:nvSpPr>
                  <p:cNvPr id="104" name="弧形 10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06" name="弧形 105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07" name="文字方塊 106"/>
                  <p:cNvSpPr txBox="1"/>
                  <p:nvPr/>
                </p:nvSpPr>
                <p:spPr>
                  <a:xfrm rot="5400000">
                    <a:off x="669728" y="3428045"/>
                    <a:ext cx="1120793" cy="6571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400" b="1" dirty="0" smtClean="0">
                        <a:solidFill>
                          <a:schemeClr val="tx1"/>
                        </a:solidFill>
                      </a:rPr>
                      <a:t>1324</a:t>
                    </a:r>
                    <a:endParaRPr lang="zh-TW" altLang="en-US" sz="14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99" name="文字方塊 98"/>
              <p:cNvSpPr txBox="1"/>
              <p:nvPr/>
            </p:nvSpPr>
            <p:spPr>
              <a:xfrm>
                <a:off x="5595578" y="3394255"/>
                <a:ext cx="1627417" cy="4264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400" dirty="0">
                  <a:solidFill>
                    <a:schemeClr val="tx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93" name="等於 92"/>
            <p:cNvSpPr/>
            <p:nvPr/>
          </p:nvSpPr>
          <p:spPr>
            <a:xfrm>
              <a:off x="5884991" y="3108489"/>
              <a:ext cx="575481" cy="384697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4328677" y="3114344"/>
              <a:ext cx="117593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b="1" dirty="0" smtClean="0">
                  <a:solidFill>
                    <a:schemeClr val="tx1"/>
                  </a:solidFill>
                  <a:latin typeface="+mn-lt"/>
                  <a:ea typeface="+mn-ea"/>
                </a:rPr>
                <a:t>*</a:t>
              </a:r>
              <a:r>
                <a:rPr lang="en-US" altLang="zh-TW" sz="2400" b="1" dirty="0">
                  <a:solidFill>
                    <a:schemeClr val="tx1"/>
                  </a:solidFill>
                  <a:latin typeface="+mn-lt"/>
                  <a:ea typeface="+mn-ea"/>
                </a:rPr>
                <a:t>0.8</a:t>
              </a:r>
              <a:endParaRPr lang="zh-TW" altLang="en-US" sz="2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95" name="減號 94"/>
            <p:cNvSpPr/>
            <p:nvPr/>
          </p:nvSpPr>
          <p:spPr>
            <a:xfrm>
              <a:off x="2572435" y="3085718"/>
              <a:ext cx="699253" cy="380738"/>
            </a:xfrm>
            <a:prstGeom prst="mathMinu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58" name="文字方塊 157"/>
            <p:cNvSpPr txBox="1"/>
            <p:nvPr/>
          </p:nvSpPr>
          <p:spPr>
            <a:xfrm>
              <a:off x="7474786" y="3197922"/>
              <a:ext cx="1174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b="1" spc="300" dirty="0" err="1" smtClean="0">
                  <a:solidFill>
                    <a:schemeClr val="tx1"/>
                  </a:solidFill>
                  <a:latin typeface="+mn-lt"/>
                  <a:ea typeface="+mn-ea"/>
                </a:rPr>
                <a:t>out_x</a:t>
              </a:r>
              <a:endParaRPr lang="zh-TW" altLang="en-US" sz="1600" b="1" spc="300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59" name="文字方塊 158"/>
            <p:cNvSpPr txBox="1"/>
            <p:nvPr/>
          </p:nvSpPr>
          <p:spPr>
            <a:xfrm>
              <a:off x="1298213" y="3066346"/>
              <a:ext cx="325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solidFill>
                    <a:schemeClr val="tx1"/>
                  </a:solidFill>
                </a:rPr>
                <a:t>x</a:t>
              </a:r>
              <a:endParaRPr lang="zh-TW" altLang="en-US" sz="1800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7085877" y="1758250"/>
              <a:ext cx="20980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/>
                  </a:solidFill>
                  <a:latin typeface="+mn-lt"/>
                  <a:ea typeface="+mn-ea"/>
                </a:rPr>
                <a:t>Processed Image</a:t>
              </a:r>
              <a:endParaRPr lang="zh-TW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  <p:sp>
          <p:nvSpPr>
            <p:cNvPr id="161" name="文字方塊 160"/>
            <p:cNvSpPr txBox="1"/>
            <p:nvPr/>
          </p:nvSpPr>
          <p:spPr>
            <a:xfrm>
              <a:off x="1076241" y="1689446"/>
              <a:ext cx="1047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b="1" dirty="0">
                  <a:solidFill>
                    <a:schemeClr val="tx1"/>
                  </a:solidFill>
                  <a:latin typeface="+mn-lt"/>
                  <a:ea typeface="+mn-ea"/>
                </a:rPr>
                <a:t> Image</a:t>
              </a:r>
              <a:endParaRPr lang="zh-TW" altLang="en-US" sz="1400" b="1" dirty="0">
                <a:solidFill>
                  <a:schemeClr val="tx1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62" name="文字方塊 161"/>
          <p:cNvSpPr txBox="1"/>
          <p:nvPr/>
        </p:nvSpPr>
        <p:spPr>
          <a:xfrm>
            <a:off x="2027891" y="3826767"/>
            <a:ext cx="5462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圖像減去相對應位置的權重進行補償，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out_x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為補償後之圖像。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15083" y="4283302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權重為何要乘上一個參數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?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64" name="群組 163"/>
          <p:cNvGrpSpPr/>
          <p:nvPr/>
        </p:nvGrpSpPr>
        <p:grpSpPr>
          <a:xfrm>
            <a:off x="344212" y="4272096"/>
            <a:ext cx="370871" cy="247247"/>
            <a:chOff x="755576" y="1124744"/>
            <a:chExt cx="540060" cy="360040"/>
          </a:xfrm>
        </p:grpSpPr>
        <p:cxnSp>
          <p:nvCxnSpPr>
            <p:cNvPr id="165" name="直線接點 164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群組 165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167" name="矩形圖說文字 166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168" name="直線接點 167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線接點 168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0" name="文字方塊 169"/>
          <p:cNvSpPr txBox="1"/>
          <p:nvPr/>
        </p:nvSpPr>
        <p:spPr>
          <a:xfrm>
            <a:off x="1261475" y="4903369"/>
            <a:ext cx="18774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假設左圖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為其中一行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參數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且此行之中位數為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8000</a:t>
            </a:r>
          </a:p>
          <a:p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右圖為減去中位數得權重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618610" y="4739569"/>
            <a:ext cx="560253" cy="1930643"/>
            <a:chOff x="546567" y="4883057"/>
            <a:chExt cx="517685" cy="1791697"/>
          </a:xfrm>
        </p:grpSpPr>
        <p:sp>
          <p:nvSpPr>
            <p:cNvPr id="6" name="矩形 5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8900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8150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7990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7860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8120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8" name="直線接點 7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線接點 171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線接點 172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線接點 173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群組 174"/>
          <p:cNvGrpSpPr/>
          <p:nvPr/>
        </p:nvGrpSpPr>
        <p:grpSpPr>
          <a:xfrm>
            <a:off x="3208921" y="4739569"/>
            <a:ext cx="560253" cy="1930643"/>
            <a:chOff x="546567" y="4883057"/>
            <a:chExt cx="517685" cy="1791697"/>
          </a:xfrm>
        </p:grpSpPr>
        <p:sp>
          <p:nvSpPr>
            <p:cNvPr id="176" name="矩形 175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900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150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-10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-140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120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177" name="直線接點 176"/>
            <p:cNvCxnSpPr/>
            <p:nvPr/>
          </p:nvCxnSpPr>
          <p:spPr>
            <a:xfrm>
              <a:off x="562047" y="5173343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線接點 177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線接點 178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線接點 179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線接點 180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群組 182"/>
          <p:cNvGrpSpPr/>
          <p:nvPr/>
        </p:nvGrpSpPr>
        <p:grpSpPr>
          <a:xfrm>
            <a:off x="4467519" y="4722352"/>
            <a:ext cx="560253" cy="1930643"/>
            <a:chOff x="546567" y="4883057"/>
            <a:chExt cx="517685" cy="1791697"/>
          </a:xfrm>
          <a:solidFill>
            <a:schemeClr val="accent4"/>
          </a:solidFill>
        </p:grpSpPr>
        <p:sp>
          <p:nvSpPr>
            <p:cNvPr id="184" name="矩形 183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>
                  <a:solidFill>
                    <a:schemeClr val="tx1"/>
                  </a:solidFill>
                  <a:latin typeface="Gill Sans MT" pitchFamily="34" charset="0"/>
                </a:rPr>
                <a:t>8000</a:t>
              </a: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…</a:t>
              </a:r>
            </a:p>
          </p:txBody>
        </p:sp>
        <p:cxnSp>
          <p:nvCxnSpPr>
            <p:cNvPr id="185" name="直線接點 184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線接點 185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線接點 186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線接點 187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線接點 188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群組 189"/>
          <p:cNvGrpSpPr/>
          <p:nvPr/>
        </p:nvGrpSpPr>
        <p:grpSpPr>
          <a:xfrm>
            <a:off x="5178450" y="4739567"/>
            <a:ext cx="560253" cy="1930643"/>
            <a:chOff x="546567" y="4883057"/>
            <a:chExt cx="517685" cy="179169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91" name="矩形 190"/>
            <p:cNvSpPr/>
            <p:nvPr/>
          </p:nvSpPr>
          <p:spPr>
            <a:xfrm>
              <a:off x="558001" y="4883057"/>
              <a:ext cx="496353" cy="1791697"/>
            </a:xfrm>
            <a:prstGeom prst="rect">
              <a:avLst/>
            </a:prstGeom>
            <a:grp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8180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8030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7998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7972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TW" sz="1000" b="1" dirty="0" smtClean="0">
                  <a:solidFill>
                    <a:schemeClr val="tx1"/>
                  </a:solidFill>
                  <a:latin typeface="Gill Sans MT" pitchFamily="34" charset="0"/>
                </a:rPr>
                <a:t>8024…</a:t>
              </a:r>
            </a:p>
          </p:txBody>
        </p:sp>
        <p:cxnSp>
          <p:nvCxnSpPr>
            <p:cNvPr id="192" name="直線接點 191"/>
            <p:cNvCxnSpPr/>
            <p:nvPr/>
          </p:nvCxnSpPr>
          <p:spPr>
            <a:xfrm>
              <a:off x="546568" y="515038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線接點 192"/>
            <p:cNvCxnSpPr/>
            <p:nvPr/>
          </p:nvCxnSpPr>
          <p:spPr>
            <a:xfrm>
              <a:off x="567899" y="5445224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線接點 193"/>
            <p:cNvCxnSpPr/>
            <p:nvPr/>
          </p:nvCxnSpPr>
          <p:spPr>
            <a:xfrm>
              <a:off x="562047" y="5762929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線接點 194"/>
            <p:cNvCxnSpPr/>
            <p:nvPr/>
          </p:nvCxnSpPr>
          <p:spPr>
            <a:xfrm>
              <a:off x="546567" y="6093296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線接點 195"/>
            <p:cNvCxnSpPr/>
            <p:nvPr/>
          </p:nvCxnSpPr>
          <p:spPr>
            <a:xfrm>
              <a:off x="558000" y="6391108"/>
              <a:ext cx="496353" cy="0"/>
            </a:xfrm>
            <a:prstGeom prst="line">
              <a:avLst/>
            </a:prstGeom>
            <a:grpFill/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7" name="文字方塊 196"/>
          <p:cNvSpPr txBox="1"/>
          <p:nvPr/>
        </p:nvSpPr>
        <p:spPr>
          <a:xfrm>
            <a:off x="5912956" y="4765202"/>
            <a:ext cx="28007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黃色 為直接減去權重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藍色 為減去權重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*0.8</a:t>
            </a:r>
          </a:p>
          <a:p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如果沒有乘上參數，會被補償成中位數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無法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保留點與點的差別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特性被抹去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當權重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乘上參數可以拉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近垂直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行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方向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的差距，達到去除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gate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noise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同時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保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留面板特性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98" name="文字方塊 197"/>
          <p:cNvSpPr txBox="1"/>
          <p:nvPr/>
        </p:nvSpPr>
        <p:spPr>
          <a:xfrm>
            <a:off x="4345020" y="4395719"/>
            <a:ext cx="1527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+mn-lt"/>
                <a:ea typeface="微軟正黑體" panose="020B0604030504040204" pitchFamily="34" charset="-120"/>
              </a:rPr>
              <a:t>After Compensate</a:t>
            </a:r>
            <a:endParaRPr lang="en-US" altLang="zh-TW" sz="1200" b="1" dirty="0" smtClean="0">
              <a:solidFill>
                <a:schemeClr val="tx1"/>
              </a:solidFill>
              <a:latin typeface="+mn-lt"/>
              <a:ea typeface="+mj-ea"/>
            </a:endParaRPr>
          </a:p>
        </p:txBody>
      </p:sp>
      <p:sp>
        <p:nvSpPr>
          <p:cNvPr id="88" name="文字方塊 8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87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1" y="3253621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0" name="圓角矩形 5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1" name="迴轉箭號 60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method2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568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7070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N*1779456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207" y="4877234"/>
            <a:ext cx="247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374960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N*1*1779456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17794556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算出，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4"/>
            <a:ext cx="3157722" cy="2293095"/>
            <a:chOff x="3698466" y="4008422"/>
            <a:chExt cx="4096502" cy="297482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2"/>
              <a:ext cx="1506341" cy="463717"/>
              <a:chOff x="-593501" y="4216055"/>
              <a:chExt cx="2250189" cy="663762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5" y="4395059"/>
                <a:ext cx="1004763" cy="484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096335" y="5304195"/>
              <a:ext cx="1885511" cy="681249"/>
              <a:chOff x="-322689" y="3261768"/>
              <a:chExt cx="3212081" cy="975134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62261" y="3454693"/>
                <a:ext cx="962780" cy="576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1324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65535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39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92" y="929006"/>
            <a:ext cx="4791955" cy="23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直線接點 191"/>
          <p:cNvCxnSpPr/>
          <p:nvPr/>
        </p:nvCxnSpPr>
        <p:spPr>
          <a:xfrm flipH="1">
            <a:off x="4211960" y="1371577"/>
            <a:ext cx="532649" cy="494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1143637" y="1263243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5247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All_frame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std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5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5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1045904" y="1340227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28212" y="1412235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01628" y="1488971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+mj-lt"/>
              </a:rPr>
              <a:t>One frame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直線單箭頭接點 146"/>
          <p:cNvCxnSpPr/>
          <p:nvPr/>
        </p:nvCxnSpPr>
        <p:spPr>
          <a:xfrm flipV="1">
            <a:off x="2457812" y="1983323"/>
            <a:ext cx="504056" cy="3763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向右箭號 150"/>
          <p:cNvSpPr/>
          <p:nvPr/>
        </p:nvSpPr>
        <p:spPr>
          <a:xfrm rot="5400000">
            <a:off x="1289760" y="4329100"/>
            <a:ext cx="792088" cy="288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123203" y="3503291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取出每張圖所有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一起進行標準差計算</a:t>
            </a:r>
          </a:p>
        </p:txBody>
      </p:sp>
      <p:sp>
        <p:nvSpPr>
          <p:cNvPr id="153" name="矩形 152"/>
          <p:cNvSpPr/>
          <p:nvPr/>
        </p:nvSpPr>
        <p:spPr>
          <a:xfrm>
            <a:off x="1492720" y="5229200"/>
            <a:ext cx="455160" cy="45516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 smtClean="0">
                <a:solidFill>
                  <a:schemeClr val="tx1"/>
                </a:solidFill>
                <a:latin typeface="+mj-lt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8" name="直線接點 157"/>
          <p:cNvCxnSpPr/>
          <p:nvPr/>
        </p:nvCxnSpPr>
        <p:spPr>
          <a:xfrm>
            <a:off x="4750304" y="743270"/>
            <a:ext cx="0" cy="21728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8063112" y="756441"/>
            <a:ext cx="0" cy="2159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H="1">
            <a:off x="3703720" y="1814494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>
            <a:off x="8607112" y="1818145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211960" y="749856"/>
            <a:ext cx="4395152" cy="2159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873392" y="3324984"/>
            <a:ext cx="50385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我在這裡設定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倍標準差為離群，超過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倍標準差以外的像素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定義為面板的缺陷點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(Panel defect)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，在後續的處理不能把面板缺陷給去除掉需要保留住。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= 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panel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defect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Pixels 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091" r="-1489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群組 179"/>
          <p:cNvGrpSpPr/>
          <p:nvPr/>
        </p:nvGrpSpPr>
        <p:grpSpPr>
          <a:xfrm>
            <a:off x="5363024" y="4680968"/>
            <a:ext cx="2754240" cy="534270"/>
            <a:chOff x="4482056" y="4576147"/>
            <a:chExt cx="2754240" cy="53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/>
                <p:cNvSpPr txBox="1"/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   3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zh-TW" altLang="en-US" dirty="0" smtClean="0">
                      <a:solidFill>
                        <a:schemeClr val="tx1"/>
                      </a:solidFill>
                    </a:rPr>
                    <a:t>  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文字方塊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矩形 178"/>
            <p:cNvSpPr/>
            <p:nvPr/>
          </p:nvSpPr>
          <p:spPr>
            <a:xfrm>
              <a:off x="4482056" y="4576147"/>
              <a:ext cx="1933448" cy="534270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=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299" t="-10526" r="-974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zh-TW" sz="2000" dirty="0" smtClean="0">
                    <a:solidFill>
                      <a:schemeClr val="tx1"/>
                    </a:solidFill>
                  </a:rPr>
                  <a:t> =   Each of Pixels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7692" r="-1809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線接點 183"/>
          <p:cNvCxnSpPr/>
          <p:nvPr/>
        </p:nvCxnSpPr>
        <p:spPr>
          <a:xfrm flipH="1">
            <a:off x="4211960" y="756441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/>
          <p:cNvCxnSpPr/>
          <p:nvPr/>
        </p:nvCxnSpPr>
        <p:spPr>
          <a:xfrm flipH="1">
            <a:off x="4211960" y="749856"/>
            <a:ext cx="432048" cy="3975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>
            <a:off x="4210441" y="833810"/>
            <a:ext cx="534167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H="1">
            <a:off x="4211961" y="1015647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flipH="1">
            <a:off x="4211961" y="1179873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/>
          <p:cNvCxnSpPr/>
          <p:nvPr/>
        </p:nvCxnSpPr>
        <p:spPr>
          <a:xfrm flipH="1">
            <a:off x="4217849" y="1571848"/>
            <a:ext cx="526759" cy="489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/>
          <p:cNvCxnSpPr/>
          <p:nvPr/>
        </p:nvCxnSpPr>
        <p:spPr>
          <a:xfrm flipH="1">
            <a:off x="4210440" y="177005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/>
          <p:nvPr/>
        </p:nvCxnSpPr>
        <p:spPr>
          <a:xfrm flipH="1">
            <a:off x="4210440" y="1971053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/>
          <p:cNvCxnSpPr/>
          <p:nvPr/>
        </p:nvCxnSpPr>
        <p:spPr>
          <a:xfrm flipH="1">
            <a:off x="4210440" y="218528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/>
          <p:cNvCxnSpPr/>
          <p:nvPr/>
        </p:nvCxnSpPr>
        <p:spPr>
          <a:xfrm flipH="1">
            <a:off x="4211961" y="2398469"/>
            <a:ext cx="538345" cy="499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/>
          <p:nvPr/>
        </p:nvCxnSpPr>
        <p:spPr>
          <a:xfrm flipH="1">
            <a:off x="4427984" y="2564904"/>
            <a:ext cx="322321" cy="3382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/>
          <p:cNvCxnSpPr/>
          <p:nvPr/>
        </p:nvCxnSpPr>
        <p:spPr>
          <a:xfrm flipH="1">
            <a:off x="4589144" y="2744864"/>
            <a:ext cx="161162" cy="164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/>
          <p:nvPr/>
        </p:nvCxnSpPr>
        <p:spPr>
          <a:xfrm flipH="1">
            <a:off x="8062989" y="750587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/>
          <p:nvPr/>
        </p:nvCxnSpPr>
        <p:spPr>
          <a:xfrm flipH="1">
            <a:off x="8061469" y="750587"/>
            <a:ext cx="433571" cy="40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/>
          <p:nvPr/>
        </p:nvCxnSpPr>
        <p:spPr>
          <a:xfrm flipH="1">
            <a:off x="8061470" y="813235"/>
            <a:ext cx="542978" cy="504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/>
          <p:cNvCxnSpPr/>
          <p:nvPr/>
        </p:nvCxnSpPr>
        <p:spPr>
          <a:xfrm flipH="1">
            <a:off x="8062990" y="994010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/>
          <p:cNvCxnSpPr/>
          <p:nvPr/>
        </p:nvCxnSpPr>
        <p:spPr>
          <a:xfrm flipH="1">
            <a:off x="8062990" y="1158236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/>
          <p:cNvCxnSpPr/>
          <p:nvPr/>
        </p:nvCxnSpPr>
        <p:spPr>
          <a:xfrm flipH="1">
            <a:off x="8051325" y="1556792"/>
            <a:ext cx="553477" cy="51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/>
          <p:cNvCxnSpPr/>
          <p:nvPr/>
        </p:nvCxnSpPr>
        <p:spPr>
          <a:xfrm flipH="1">
            <a:off x="8061469" y="176420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/>
          <p:cNvCxnSpPr/>
          <p:nvPr/>
        </p:nvCxnSpPr>
        <p:spPr>
          <a:xfrm flipH="1">
            <a:off x="8061469" y="1965199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/>
          <p:cNvCxnSpPr/>
          <p:nvPr/>
        </p:nvCxnSpPr>
        <p:spPr>
          <a:xfrm flipH="1">
            <a:off x="8061469" y="217943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/>
          <p:cNvCxnSpPr/>
          <p:nvPr/>
        </p:nvCxnSpPr>
        <p:spPr>
          <a:xfrm flipH="1">
            <a:off x="8062990" y="2387252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/>
          <p:cNvCxnSpPr/>
          <p:nvPr/>
        </p:nvCxnSpPr>
        <p:spPr>
          <a:xfrm flipH="1">
            <a:off x="8244408" y="2559050"/>
            <a:ext cx="356926" cy="344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/>
          <p:cNvCxnSpPr/>
          <p:nvPr/>
        </p:nvCxnSpPr>
        <p:spPr>
          <a:xfrm flipH="1">
            <a:off x="8416700" y="2739010"/>
            <a:ext cx="184633" cy="158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/>
          <p:cNvCxnSpPr/>
          <p:nvPr/>
        </p:nvCxnSpPr>
        <p:spPr>
          <a:xfrm flipH="1">
            <a:off x="8067511" y="1335367"/>
            <a:ext cx="539601" cy="500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1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678" y="15247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Difference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/>
          <a:srcRect l="924" r="49253"/>
          <a:stretch/>
        </p:blipFill>
        <p:spPr>
          <a:xfrm>
            <a:off x="395536" y="764704"/>
            <a:ext cx="3888431" cy="453642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990" t="-248" r="48514" b="248"/>
          <a:stretch/>
        </p:blipFill>
        <p:spPr>
          <a:xfrm>
            <a:off x="4635449" y="764704"/>
            <a:ext cx="3940800" cy="4536424"/>
          </a:xfrm>
          <a:prstGeom prst="rect">
            <a:avLst/>
          </a:prstGeom>
        </p:spPr>
      </p:pic>
      <p:sp>
        <p:nvSpPr>
          <p:cNvPr id="10" name="弧形箭號 (下彎) 9"/>
          <p:cNvSpPr/>
          <p:nvPr/>
        </p:nvSpPr>
        <p:spPr>
          <a:xfrm>
            <a:off x="3769114" y="332624"/>
            <a:ext cx="1440160" cy="432080"/>
          </a:xfrm>
          <a:prstGeom prst="curvedDown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51678" y="5498375"/>
            <a:ext cx="763284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左圖是陣列減去中位數前，值大部分都落在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7000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至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8000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多，右圖為減去之後，值大部分都落在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-200~+200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，做此步驟為了後面方便用標準差判別是否為離群的像素，經過所有處理之後會再加回中位數拉回準位。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38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1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35014" y="816350"/>
            <a:ext cx="3191140" cy="2868345"/>
            <a:chOff x="75006" y="776679"/>
            <a:chExt cx="3191140" cy="2868345"/>
          </a:xfrm>
        </p:grpSpPr>
        <p:grpSp>
          <p:nvGrpSpPr>
            <p:cNvPr id="8" name="群組 7"/>
            <p:cNvGrpSpPr/>
            <p:nvPr/>
          </p:nvGrpSpPr>
          <p:grpSpPr>
            <a:xfrm>
              <a:off x="817874" y="1196752"/>
              <a:ext cx="2448272" cy="2448272"/>
              <a:chOff x="817874" y="1196752"/>
              <a:chExt cx="2448272" cy="244827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817874" y="1196752"/>
                <a:ext cx="2448272" cy="2448272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821113" y="1199219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259632" y="1199219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821113" y="1637738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1259632" y="1637738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21113" y="2076257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1259632" y="2076256"/>
                <a:ext cx="438519" cy="438519"/>
              </a:xfrm>
              <a:prstGeom prst="rect">
                <a:avLst/>
              </a:prstGeom>
              <a:solidFill>
                <a:srgbClr val="F7E87D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849978" y="2027323"/>
                <a:ext cx="136287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tx1"/>
                    </a:solidFill>
                  </a:rPr>
                  <a:t>… 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…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…</a:t>
                </a:r>
                <a:r>
                  <a:rPr lang="en-US" altLang="zh-TW" sz="2400" dirty="0" smtClean="0">
                    <a:solidFill>
                      <a:schemeClr val="tx1"/>
                    </a:solidFill>
                  </a:rPr>
                  <a:t> 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 rot="5400000">
                <a:off x="1118829" y="2503069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zh-TW" sz="2400" dirty="0" smtClean="0">
                    <a:solidFill>
                      <a:schemeClr val="tx1"/>
                    </a:solidFill>
                  </a:rPr>
                  <a:t>…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弧形 8"/>
            <p:cNvSpPr/>
            <p:nvPr/>
          </p:nvSpPr>
          <p:spPr>
            <a:xfrm rot="15839347" flipH="1">
              <a:off x="-38258" y="2586702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0" name="弧形 9"/>
            <p:cNvSpPr/>
            <p:nvPr/>
          </p:nvSpPr>
          <p:spPr>
            <a:xfrm rot="16560653">
              <a:off x="-50065" y="1968629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75006" y="2251126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</a:rPr>
                <a:t>1324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2" name="弧形 11"/>
            <p:cNvSpPr/>
            <p:nvPr/>
          </p:nvSpPr>
          <p:spPr>
            <a:xfrm rot="21239347" flipH="1">
              <a:off x="852700" y="986072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3" name="弧形 12"/>
            <p:cNvSpPr/>
            <p:nvPr/>
          </p:nvSpPr>
          <p:spPr>
            <a:xfrm rot="360653">
              <a:off x="1877430" y="947979"/>
              <a:ext cx="1364594" cy="286824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60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1696320" y="776679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</a:rPr>
                <a:t>1344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19306" y="2899758"/>
              <a:ext cx="438519" cy="438519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68197" y="2899758"/>
              <a:ext cx="438519" cy="438519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823043" y="3338276"/>
              <a:ext cx="437688" cy="306339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268612" y="3338276"/>
              <a:ext cx="437688" cy="306339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1133149" y="1001829"/>
            <a:ext cx="6848571" cy="852364"/>
            <a:chOff x="1073141" y="962158"/>
            <a:chExt cx="6848571" cy="852364"/>
          </a:xfrm>
        </p:grpSpPr>
        <p:sp>
          <p:nvSpPr>
            <p:cNvPr id="29" name="矩形 28"/>
            <p:cNvSpPr/>
            <p:nvPr/>
          </p:nvSpPr>
          <p:spPr>
            <a:xfrm>
              <a:off x="4363787" y="1022434"/>
              <a:ext cx="792088" cy="792088"/>
            </a:xfrm>
            <a:prstGeom prst="rect">
              <a:avLst/>
            </a:prstGeom>
            <a:solidFill>
              <a:srgbClr val="F7E87D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 smtClean="0">
                  <a:solidFill>
                    <a:schemeClr val="tx1"/>
                  </a:solidFill>
                  <a:latin typeface="Gill Sans MT" pitchFamily="34" charset="0"/>
                </a:rPr>
                <a:t>32*32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30" name="弧形接點 29"/>
            <p:cNvCxnSpPr/>
            <p:nvPr/>
          </p:nvCxnSpPr>
          <p:spPr>
            <a:xfrm flipV="1">
              <a:off x="1073141" y="1268760"/>
              <a:ext cx="3138819" cy="149718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/>
            <p:cNvCxnSpPr/>
            <p:nvPr/>
          </p:nvCxnSpPr>
          <p:spPr>
            <a:xfrm>
              <a:off x="5452929" y="1432730"/>
              <a:ext cx="1368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/>
            <p:cNvSpPr txBox="1"/>
            <p:nvPr/>
          </p:nvSpPr>
          <p:spPr>
            <a:xfrm>
              <a:off x="5319447" y="1171204"/>
              <a:ext cx="16466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Minus itself ’s 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mean(local)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129624" y="962158"/>
              <a:ext cx="792088" cy="792088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 smtClean="0">
                  <a:solidFill>
                    <a:schemeClr val="tx1"/>
                  </a:solidFill>
                  <a:latin typeface="Gill Sans MT" pitchFamily="34" charset="0"/>
                </a:rPr>
                <a:t>32*32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1133148" y="2084132"/>
            <a:ext cx="6745992" cy="1404813"/>
            <a:chOff x="1073140" y="2044461"/>
            <a:chExt cx="6745992" cy="1404813"/>
          </a:xfrm>
        </p:grpSpPr>
        <p:cxnSp>
          <p:nvCxnSpPr>
            <p:cNvPr id="35" name="弧形接點 34"/>
            <p:cNvCxnSpPr/>
            <p:nvPr/>
          </p:nvCxnSpPr>
          <p:spPr>
            <a:xfrm flipV="1">
              <a:off x="1073140" y="2333848"/>
              <a:ext cx="2922796" cy="1115426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4466366" y="2128451"/>
              <a:ext cx="586929" cy="410793"/>
            </a:xfrm>
            <a:prstGeom prst="rect">
              <a:avLst/>
            </a:prstGeom>
            <a:solidFill>
              <a:srgbClr val="E86B52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>
                  <a:solidFill>
                    <a:schemeClr val="tx1"/>
                  </a:solidFill>
                  <a:latin typeface="Gill Sans MT" pitchFamily="34" charset="0"/>
                </a:rPr>
                <a:t>32*12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37" name="直線單箭頭接點 36"/>
            <p:cNvCxnSpPr/>
            <p:nvPr/>
          </p:nvCxnSpPr>
          <p:spPr>
            <a:xfrm>
              <a:off x="5495777" y="2333847"/>
              <a:ext cx="13681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/>
            <p:cNvSpPr txBox="1"/>
            <p:nvPr/>
          </p:nvSpPr>
          <p:spPr>
            <a:xfrm>
              <a:off x="5356550" y="2044461"/>
              <a:ext cx="164660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Minus itself ’s </a:t>
              </a:r>
              <a:r>
                <a:rPr lang="en-US" altLang="zh-TW" sz="1100" dirty="0">
                  <a:solidFill>
                    <a:schemeClr val="tx1"/>
                  </a:solidFill>
                </a:rPr>
                <a:t>mean(local)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232203" y="2128451"/>
              <a:ext cx="586929" cy="41079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900" b="1" dirty="0">
                  <a:solidFill>
                    <a:schemeClr val="tx1"/>
                  </a:solidFill>
                  <a:latin typeface="Gill Sans MT" pitchFamily="34" charset="0"/>
                </a:rPr>
                <a:t>32*12</a:t>
              </a:r>
              <a:endParaRPr lang="zh-TW" altLang="en-US" sz="9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4188113" y="2885324"/>
            <a:ext cx="268292" cy="178861"/>
            <a:chOff x="755576" y="1124744"/>
            <a:chExt cx="540060" cy="360040"/>
          </a:xfrm>
        </p:grpSpPr>
        <p:cxnSp>
          <p:nvCxnSpPr>
            <p:cNvPr id="53" name="直線接點 52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群組 53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55" name="矩形圖說文字 54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56" name="直線接點 55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8" name="文字方塊 57"/>
          <p:cNvSpPr txBox="1"/>
          <p:nvPr/>
        </p:nvSpPr>
        <p:spPr>
          <a:xfrm>
            <a:off x="4306041" y="3254117"/>
            <a:ext cx="4248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因為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不是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32</a:t>
            </a:r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的倍數，所以最後會剩下一個</a:t>
            </a:r>
            <a:r>
              <a: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rPr>
              <a:t>32*12</a:t>
            </a:r>
            <a:r>
              <a:rPr lang="zh-TW" altLang="en-US" sz="1200" b="1" dirty="0" smtClean="0">
                <a:solidFill>
                  <a:schemeClr val="tx1"/>
                </a:solidFill>
                <a:latin typeface="+mn-ea"/>
                <a:ea typeface="+mn-ea"/>
              </a:rPr>
              <a:t>的區塊</a:t>
            </a:r>
            <a:endParaRPr lang="en-US" altLang="zh-TW" sz="12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3707904" y="4479610"/>
            <a:ext cx="60486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觀察左圖可以看到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ADC noise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因為一定距離有不同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charge Amplifier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，會</a:t>
            </a:r>
            <a:r>
              <a:rPr lang="zh-TW" altLang="en-US" sz="1400" b="1" spc="300" dirty="0">
                <a:solidFill>
                  <a:schemeClr val="tx1"/>
                </a:solidFill>
                <a:latin typeface="+mn-ea"/>
                <a:ea typeface="+mn-ea"/>
              </a:rPr>
              <a:t>有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不同區塊顏色的變化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，以每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個去減去自己區塊的平均值，來去除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垂直方向且具有區塊性的</a:t>
            </a:r>
            <a:r>
              <a:rPr lang="en-US" altLang="zh-TW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ADC noise</a:t>
            </a:r>
            <a:r>
              <a:rPr lang="zh-TW" altLang="en-US" sz="1400" b="1" spc="300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TW" sz="1400" b="1" spc="300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61" name="圖片 60"/>
          <p:cNvPicPr>
            <a:picLocks noChangeAspect="1"/>
          </p:cNvPicPr>
          <p:nvPr/>
        </p:nvPicPr>
        <p:blipFill rotWithShape="1">
          <a:blip r:embed="rId4"/>
          <a:srcRect b="3429"/>
          <a:stretch/>
        </p:blipFill>
        <p:spPr>
          <a:xfrm>
            <a:off x="856255" y="3839148"/>
            <a:ext cx="2469899" cy="2566538"/>
          </a:xfrm>
          <a:prstGeom prst="rect">
            <a:avLst/>
          </a:prstGeom>
        </p:spPr>
      </p:pic>
      <p:sp>
        <p:nvSpPr>
          <p:cNvPr id="46" name="文字方塊 45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32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1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7" name="群組 6"/>
          <p:cNvGrpSpPr/>
          <p:nvPr/>
        </p:nvGrpSpPr>
        <p:grpSpPr>
          <a:xfrm>
            <a:off x="311222" y="604022"/>
            <a:ext cx="4315215" cy="2817291"/>
            <a:chOff x="329983" y="3765849"/>
            <a:chExt cx="4315215" cy="2817291"/>
          </a:xfrm>
        </p:grpSpPr>
        <p:grpSp>
          <p:nvGrpSpPr>
            <p:cNvPr id="8" name="群組 7"/>
            <p:cNvGrpSpPr/>
            <p:nvPr/>
          </p:nvGrpSpPr>
          <p:grpSpPr>
            <a:xfrm>
              <a:off x="329983" y="4088707"/>
              <a:ext cx="4315215" cy="2494433"/>
              <a:chOff x="4466366" y="4005064"/>
              <a:chExt cx="4505949" cy="2604687"/>
            </a:xfrm>
          </p:grpSpPr>
          <p:pic>
            <p:nvPicPr>
              <p:cNvPr id="10" name="圖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6366" y="4005064"/>
                <a:ext cx="4505949" cy="2586109"/>
              </a:xfrm>
              <a:prstGeom prst="rect">
                <a:avLst/>
              </a:prstGeom>
            </p:spPr>
          </p:pic>
          <p:sp>
            <p:nvSpPr>
              <p:cNvPr id="11" name="矩形 10"/>
              <p:cNvSpPr/>
              <p:nvPr/>
            </p:nvSpPr>
            <p:spPr>
              <a:xfrm>
                <a:off x="4473393" y="4010166"/>
                <a:ext cx="1981793" cy="258610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404197" y="4035616"/>
                <a:ext cx="2502014" cy="2574135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1620755" y="3765849"/>
              <a:ext cx="161133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 smtClean="0">
                  <a:solidFill>
                    <a:schemeClr val="tx1"/>
                  </a:solidFill>
                </a:rPr>
                <a:t>一次點減去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ALL_median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747990" y="546317"/>
            <a:ext cx="4224596" cy="3284816"/>
            <a:chOff x="4759830" y="3279861"/>
            <a:chExt cx="4224596" cy="3284816"/>
          </a:xfrm>
        </p:grpSpPr>
        <p:grpSp>
          <p:nvGrpSpPr>
            <p:cNvPr id="14" name="群組 13"/>
            <p:cNvGrpSpPr/>
            <p:nvPr/>
          </p:nvGrpSpPr>
          <p:grpSpPr>
            <a:xfrm>
              <a:off x="4759830" y="3279861"/>
              <a:ext cx="4224596" cy="3284816"/>
              <a:chOff x="429967" y="3807427"/>
              <a:chExt cx="3735655" cy="2904642"/>
            </a:xfrm>
          </p:grpSpPr>
          <p:pic>
            <p:nvPicPr>
              <p:cNvPr id="16" name="圖片 15"/>
              <p:cNvPicPr>
                <a:picLocks noChangeAspect="1"/>
              </p:cNvPicPr>
              <p:nvPr/>
            </p:nvPicPr>
            <p:blipFill rotWithShape="1">
              <a:blip r:embed="rId6"/>
              <a:srcRect l="41228" t="-10506" r="14912" b="10506"/>
              <a:stretch/>
            </p:blipFill>
            <p:spPr>
              <a:xfrm>
                <a:off x="429967" y="3807427"/>
                <a:ext cx="3728628" cy="2904642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429968" y="4113987"/>
                <a:ext cx="1519269" cy="258610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895220" y="4125961"/>
                <a:ext cx="2270402" cy="2574136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15" name="文字方塊 14"/>
            <p:cNvSpPr txBox="1"/>
            <p:nvPr/>
          </p:nvSpPr>
          <p:spPr>
            <a:xfrm>
              <a:off x="5618890" y="3337566"/>
              <a:ext cx="283282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100" dirty="0" smtClean="0">
                  <a:solidFill>
                    <a:schemeClr val="tx1"/>
                  </a:solidFill>
                </a:rPr>
                <a:t>每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*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>
                  <a:solidFill>
                    <a:schemeClr val="tx1"/>
                  </a:solidFill>
                </a:rPr>
                <a:t> 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block</a:t>
              </a:r>
              <a:r>
                <a:rPr lang="zh-TW" altLang="en-US" sz="1100" dirty="0">
                  <a:solidFill>
                    <a:schemeClr val="tx1"/>
                  </a:solidFill>
                </a:rPr>
                <a:t> 減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去自己的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*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32block</a:t>
              </a:r>
              <a:r>
                <a:rPr lang="zh-TW" altLang="en-US" sz="1100" dirty="0" smtClean="0">
                  <a:solidFill>
                    <a:schemeClr val="tx1"/>
                  </a:solidFill>
                </a:rPr>
                <a:t>平均數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46086" y="1049134"/>
            <a:ext cx="4232029" cy="14401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47991" y="1053326"/>
            <a:ext cx="4224596" cy="135632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222" y="3555074"/>
            <a:ext cx="2964634" cy="3032527"/>
          </a:xfrm>
          <a:prstGeom prst="rect">
            <a:avLst/>
          </a:prstGeom>
        </p:spPr>
      </p:pic>
      <p:sp>
        <p:nvSpPr>
          <p:cNvPr id="24" name="文字方塊 23"/>
          <p:cNvSpPr txBox="1"/>
          <p:nvPr/>
        </p:nvSpPr>
        <p:spPr>
          <a:xfrm>
            <a:off x="4087507" y="352490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8550632" y="383761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(2)</a:t>
            </a:r>
          </a:p>
        </p:txBody>
      </p:sp>
      <p:sp>
        <p:nvSpPr>
          <p:cNvPr id="26" name="文字方塊 25"/>
          <p:cNvSpPr txBox="1"/>
          <p:nvPr/>
        </p:nvSpPr>
        <p:spPr>
          <a:xfrm>
            <a:off x="3275856" y="631060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(3)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4182686" y="4326265"/>
            <a:ext cx="47575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紅色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與藍色分別代表不同的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區塊，可以看到圖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黃色框起來的部分，藍色很接近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0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且紅色接近約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-60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可以看到在兩區塊受到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ADC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Data noise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的影響，經過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Process1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的處理，圖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(2)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的黃色框部分不管是落在藍色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或是紅色部分都接近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-40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，如此一來只剩下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gate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的影響，圖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(3)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為原始影像經過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Process1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處理。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3828472" y="4158631"/>
            <a:ext cx="356921" cy="237947"/>
            <a:chOff x="755576" y="1124744"/>
            <a:chExt cx="540060" cy="360040"/>
          </a:xfrm>
        </p:grpSpPr>
        <p:cxnSp>
          <p:nvCxnSpPr>
            <p:cNvPr id="29" name="直線接點 28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31" name="矩形圖說文字 30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32" name="直線接點 31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文字方塊 33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專案目的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/>
              <p:cNvSpPr txBox="1"/>
              <p:nvPr/>
            </p:nvSpPr>
            <p:spPr>
              <a:xfrm>
                <a:off x="653638" y="843182"/>
                <a:ext cx="7928573" cy="944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輸入影像的每</a:t>
                </a:r>
                <a:r>
                  <a:rPr lang="zh-TW" altLang="en-US" sz="13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個像素都為</a:t>
                </a:r>
                <a:r>
                  <a:rPr lang="en-US" altLang="zh-TW" sz="13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16bit 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0~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65535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變動範圍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，且大部分的資料之值都落在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7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num>
                      <m:den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TW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~</m:t>
                    </m:r>
                    <m:f>
                      <m:fPr>
                        <m:ctrlP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8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num>
                      <m:den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5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3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，再不縮放的情況下，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Pr>
                      <m:num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8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2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−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7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9</m:t>
                        </m:r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13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</m:num>
                      <m:den>
                        <m:r>
                          <a:rPr lang="en-US" altLang="zh-TW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65536</m:t>
                        </m:r>
                      </m:den>
                    </m:f>
                    <m:r>
                      <a:rPr lang="en-US" altLang="zh-TW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=0.0045</m:t>
                    </m:r>
                    <m:r>
                      <a:rPr lang="zh-TW" altLang="en-US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 </m:t>
                    </m:r>
                  </m:oMath>
                </a14:m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算是相當小的變動，如果再未調整對比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縮放</a:t>
                </a:r>
                <a:r>
                  <a:rPr lang="en-US" altLang="zh-TW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13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下會因為點跟點之值差距太小</a:t>
                </a:r>
                <a:endParaRPr lang="en-US" altLang="zh-TW" sz="13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3" name="文字方塊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38" y="843182"/>
                <a:ext cx="7928573" cy="944874"/>
              </a:xfrm>
              <a:prstGeom prst="rect">
                <a:avLst/>
              </a:prstGeom>
              <a:blipFill rotWithShape="0">
                <a:blip r:embed="rId4"/>
                <a:stretch>
                  <a:fillRect l="-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/>
          <p:cNvSpPr txBox="1"/>
          <p:nvPr/>
        </p:nvSpPr>
        <p:spPr>
          <a:xfrm>
            <a:off x="1007757" y="1208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TW" sz="18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2635851"/>
            <a:ext cx="3496282" cy="36496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22216" y="2891794"/>
            <a:ext cx="144016" cy="33936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>
            <a:off x="5146626" y="3468524"/>
            <a:ext cx="1357162" cy="2864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1088664" y="6112318"/>
            <a:ext cx="3429144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由右方圖垂直方向之一條線繪成，可觀察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lang="zh-TW" altLang="en-US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範</a:t>
            </a:r>
            <a:r>
              <a:rPr lang="zh-TW" altLang="en-US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圍。</a:t>
            </a:r>
            <a:endParaRPr lang="en-US" altLang="zh-TW" sz="11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8173264" y="6289290"/>
            <a:ext cx="655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</a:t>
            </a:r>
            <a:r>
              <a:rPr lang="en-US" altLang="zh-TW" sz="16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(3)</a:t>
            </a:r>
            <a:endParaRPr lang="zh-TW" altLang="en-US" sz="1600" dirty="0"/>
          </a:p>
        </p:txBody>
      </p:sp>
      <p:grpSp>
        <p:nvGrpSpPr>
          <p:cNvPr id="33" name="群組 32"/>
          <p:cNvGrpSpPr/>
          <p:nvPr/>
        </p:nvGrpSpPr>
        <p:grpSpPr>
          <a:xfrm>
            <a:off x="396798" y="2780495"/>
            <a:ext cx="4749828" cy="3273340"/>
            <a:chOff x="305149" y="3258480"/>
            <a:chExt cx="4380359" cy="3018721"/>
          </a:xfrm>
        </p:grpSpPr>
        <p:grpSp>
          <p:nvGrpSpPr>
            <p:cNvPr id="18" name="群組 17"/>
            <p:cNvGrpSpPr/>
            <p:nvPr/>
          </p:nvGrpSpPr>
          <p:grpSpPr>
            <a:xfrm>
              <a:off x="305149" y="3258480"/>
              <a:ext cx="4380359" cy="3018721"/>
              <a:chOff x="325129" y="3197164"/>
              <a:chExt cx="4380359" cy="3018721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8246" y="3197164"/>
                <a:ext cx="4337242" cy="3018721"/>
              </a:xfrm>
              <a:prstGeom prst="rect">
                <a:avLst/>
              </a:prstGeom>
            </p:spPr>
          </p:pic>
          <p:sp>
            <p:nvSpPr>
              <p:cNvPr id="5" name="文字方塊 4"/>
              <p:cNvSpPr txBox="1"/>
              <p:nvPr/>
            </p:nvSpPr>
            <p:spPr>
              <a:xfrm>
                <a:off x="325129" y="3924019"/>
                <a:ext cx="10344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 smtClean="0">
                    <a:solidFill>
                      <a:srgbClr val="FF0000"/>
                    </a:solidFill>
                    <a:latin typeface="+mj-lt"/>
                  </a:rPr>
                  <a:t>65535</a:t>
                </a:r>
                <a:endParaRPr lang="zh-TW" alt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582895" y="5543763"/>
                <a:ext cx="2594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200" dirty="0">
                    <a:solidFill>
                      <a:srgbClr val="FF0000"/>
                    </a:solidFill>
                    <a:latin typeface="+mj-lt"/>
                  </a:rPr>
                  <a:t>0</a:t>
                </a:r>
                <a:endParaRPr lang="zh-TW" altLang="en-US" sz="1400" dirty="0">
                  <a:solidFill>
                    <a:srgbClr val="FF0000"/>
                  </a:solidFill>
                  <a:latin typeface="+mj-lt"/>
                </a:endParaRPr>
              </a:p>
            </p:txBody>
          </p:sp>
          <p:cxnSp>
            <p:nvCxnSpPr>
              <p:cNvPr id="11" name="直線接點 10"/>
              <p:cNvCxnSpPr/>
              <p:nvPr/>
            </p:nvCxnSpPr>
            <p:spPr>
              <a:xfrm>
                <a:off x="866207" y="4077072"/>
                <a:ext cx="3660164" cy="1875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/>
              <p:cNvCxnSpPr/>
              <p:nvPr/>
            </p:nvCxnSpPr>
            <p:spPr>
              <a:xfrm>
                <a:off x="866207" y="5697652"/>
                <a:ext cx="3660164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矩形 16"/>
              <p:cNvSpPr/>
              <p:nvPr/>
            </p:nvSpPr>
            <p:spPr>
              <a:xfrm>
                <a:off x="872381" y="5481040"/>
                <a:ext cx="3663359" cy="125446"/>
              </a:xfrm>
              <a:prstGeom prst="rect">
                <a:avLst/>
              </a:prstGeom>
              <a:noFill/>
              <a:ln w="12700">
                <a:solidFill>
                  <a:srgbClr val="FFCD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32" name="文字方塊 31"/>
            <p:cNvSpPr txBox="1"/>
            <p:nvPr/>
          </p:nvSpPr>
          <p:spPr>
            <a:xfrm>
              <a:off x="1972666" y="3286459"/>
              <a:ext cx="16946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尚未調整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Y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軸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range</a:t>
              </a:r>
              <a:endParaRPr lang="zh-TW" altLang="en-US" sz="14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452484" y="2771620"/>
            <a:ext cx="4701504" cy="3272246"/>
            <a:chOff x="452484" y="2484649"/>
            <a:chExt cx="4701504" cy="3272246"/>
          </a:xfrm>
        </p:grpSpPr>
        <p:grpSp>
          <p:nvGrpSpPr>
            <p:cNvPr id="35" name="群組 34"/>
            <p:cNvGrpSpPr/>
            <p:nvPr/>
          </p:nvGrpSpPr>
          <p:grpSpPr>
            <a:xfrm>
              <a:off x="452484" y="2484649"/>
              <a:ext cx="4701504" cy="3272246"/>
              <a:chOff x="8028384" y="2348010"/>
              <a:chExt cx="4335794" cy="3017712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8384" y="2348010"/>
                <a:ext cx="4335794" cy="3017712"/>
              </a:xfrm>
              <a:prstGeom prst="rect">
                <a:avLst/>
              </a:prstGeom>
            </p:spPr>
          </p:pic>
          <p:sp>
            <p:nvSpPr>
              <p:cNvPr id="34" name="矩形 33"/>
              <p:cNvSpPr/>
              <p:nvPr/>
            </p:nvSpPr>
            <p:spPr>
              <a:xfrm>
                <a:off x="10044608" y="2363145"/>
                <a:ext cx="119295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Y</a:t>
                </a:r>
                <a:r>
                  <a:rPr lang="zh-TW" altLang="en-US" sz="14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軸縮放過後</a:t>
                </a: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676306" y="3239532"/>
              <a:ext cx="4286254" cy="167202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653638" y="1745267"/>
            <a:ext cx="7821064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3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</a:t>
            </a: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看到接近全黑的圖</a:t>
            </a:r>
            <a:r>
              <a:rPr lang="en-US" altLang="zh-TW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(3)</a:t>
            </a: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，為了方便我們觀察，需透過調整對比或是經過</a:t>
            </a:r>
            <a:r>
              <a:rPr lang="zh-TW" altLang="zh-TW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直方圖均衡化</a:t>
            </a:r>
            <a:r>
              <a:rPr lang="en-US" altLang="zh-TW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(histogram)</a:t>
            </a:r>
            <a:r>
              <a:rPr lang="zh-TW" altLang="en-US" sz="13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處</a:t>
            </a:r>
            <a:r>
              <a:rPr lang="zh-TW" altLang="en-US" sz="13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理。</a:t>
            </a:r>
            <a:endParaRPr lang="en-US" altLang="zh-TW" sz="13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4860032" y="285923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597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2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7086907" y="1337370"/>
            <a:ext cx="1951175" cy="1095260"/>
            <a:chOff x="7113748" y="3311013"/>
            <a:chExt cx="1951175" cy="1095260"/>
          </a:xfrm>
        </p:grpSpPr>
        <p:sp>
          <p:nvSpPr>
            <p:cNvPr id="22" name="矩形 21"/>
            <p:cNvSpPr/>
            <p:nvPr/>
          </p:nvSpPr>
          <p:spPr>
            <a:xfrm>
              <a:off x="7916445" y="3829463"/>
              <a:ext cx="283030" cy="2830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23" name="直線單箭頭接點 22"/>
            <p:cNvCxnSpPr/>
            <p:nvPr/>
          </p:nvCxnSpPr>
          <p:spPr>
            <a:xfrm>
              <a:off x="8057960" y="3311013"/>
              <a:ext cx="0" cy="5180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/>
            <p:cNvSpPr/>
            <p:nvPr/>
          </p:nvSpPr>
          <p:spPr>
            <a:xfrm>
              <a:off x="7113748" y="4144663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Local 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 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of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1*1</a:t>
              </a:r>
              <a:endParaRPr lang="en-US" altLang="zh-TW" sz="11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3233265" y="2530700"/>
            <a:ext cx="5519652" cy="645389"/>
            <a:chOff x="3261729" y="4977113"/>
            <a:chExt cx="5519652" cy="645389"/>
          </a:xfrm>
        </p:grpSpPr>
        <p:sp>
          <p:nvSpPr>
            <p:cNvPr id="26" name="矩形 25"/>
            <p:cNvSpPr/>
            <p:nvPr/>
          </p:nvSpPr>
          <p:spPr>
            <a:xfrm>
              <a:off x="5450196" y="5358814"/>
              <a:ext cx="1499312" cy="24836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5674481" y="5054534"/>
              <a:ext cx="12089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32*1 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直線接點 27"/>
            <p:cNvCxnSpPr/>
            <p:nvPr/>
          </p:nvCxnSpPr>
          <p:spPr>
            <a:xfrm>
              <a:off x="5608576" y="5356488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5896608" y="5356340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/>
            <p:nvPr/>
          </p:nvCxnSpPr>
          <p:spPr>
            <a:xfrm>
              <a:off x="5752592" y="5360695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/>
            <p:nvPr/>
          </p:nvCxnSpPr>
          <p:spPr>
            <a:xfrm>
              <a:off x="6799283" y="5366648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/>
            <p:cNvSpPr/>
            <p:nvPr/>
          </p:nvSpPr>
          <p:spPr>
            <a:xfrm>
              <a:off x="5982257" y="5287246"/>
              <a:ext cx="59343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</a:t>
              </a:r>
              <a:r>
                <a:rPr lang="en-US" altLang="zh-TW" sz="1400" dirty="0" smtClean="0">
                  <a:solidFill>
                    <a:schemeClr val="tx1"/>
                  </a:solidFill>
                </a:rPr>
                <a:t>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182850" y="5293944"/>
              <a:ext cx="283030" cy="2830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4" name="減號 33"/>
            <p:cNvSpPr/>
            <p:nvPr/>
          </p:nvSpPr>
          <p:spPr>
            <a:xfrm>
              <a:off x="7229595" y="5382434"/>
              <a:ext cx="500778" cy="219416"/>
            </a:xfrm>
            <a:prstGeom prst="mathMinus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7442324" y="5336794"/>
              <a:ext cx="83217" cy="832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261729" y="5365367"/>
              <a:ext cx="1499312" cy="2483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37" name="直線接點 36"/>
            <p:cNvCxnSpPr/>
            <p:nvPr/>
          </p:nvCxnSpPr>
          <p:spPr>
            <a:xfrm>
              <a:off x="3397962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3677089" y="5379466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3545929" y="5381347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3821105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/>
            <p:cNvSpPr/>
            <p:nvPr/>
          </p:nvSpPr>
          <p:spPr>
            <a:xfrm>
              <a:off x="3868704" y="5307898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867348" y="4977113"/>
              <a:ext cx="914033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Local 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</a:t>
              </a:r>
              <a:endParaRPr lang="en-US" altLang="zh-TW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43" name="等於 42"/>
            <p:cNvSpPr/>
            <p:nvPr/>
          </p:nvSpPr>
          <p:spPr>
            <a:xfrm>
              <a:off x="5024288" y="5384314"/>
              <a:ext cx="241912" cy="185208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875754" y="816802"/>
            <a:ext cx="1895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tx1"/>
                </a:solidFill>
              </a:rPr>
              <a:t>32*32 block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grpSp>
        <p:nvGrpSpPr>
          <p:cNvPr id="48" name="群組 47"/>
          <p:cNvGrpSpPr/>
          <p:nvPr/>
        </p:nvGrpSpPr>
        <p:grpSpPr>
          <a:xfrm>
            <a:off x="699497" y="1243086"/>
            <a:ext cx="2216456" cy="2204596"/>
            <a:chOff x="709221" y="1267273"/>
            <a:chExt cx="2216456" cy="2204596"/>
          </a:xfrm>
        </p:grpSpPr>
        <p:grpSp>
          <p:nvGrpSpPr>
            <p:cNvPr id="49" name="群組 48"/>
            <p:cNvGrpSpPr/>
            <p:nvPr/>
          </p:nvGrpSpPr>
          <p:grpSpPr>
            <a:xfrm>
              <a:off x="709221" y="1267273"/>
              <a:ext cx="2216456" cy="2204596"/>
              <a:chOff x="821927" y="1296278"/>
              <a:chExt cx="2216456" cy="2204596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827584" y="1296278"/>
                <a:ext cx="2204596" cy="2204596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52" name="矩形 51"/>
              <p:cNvSpPr/>
              <p:nvPr/>
            </p:nvSpPr>
            <p:spPr>
              <a:xfrm>
                <a:off x="821927" y="1301935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821927" y="1470070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822473" y="1638205"/>
                <a:ext cx="2215910" cy="16624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50" name="矩形 49"/>
            <p:cNvSpPr/>
            <p:nvPr/>
          </p:nvSpPr>
          <p:spPr>
            <a:xfrm rot="5400000">
              <a:off x="1036008" y="2247699"/>
              <a:ext cx="14414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</a:rPr>
                <a:t>… … 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… </a:t>
              </a:r>
              <a:r>
                <a:rPr lang="en-US" altLang="zh-TW" sz="1600" dirty="0">
                  <a:solidFill>
                    <a:schemeClr val="tx1"/>
                  </a:solidFill>
                </a:rPr>
                <a:t>… …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群組 58"/>
          <p:cNvGrpSpPr/>
          <p:nvPr/>
        </p:nvGrpSpPr>
        <p:grpSpPr>
          <a:xfrm>
            <a:off x="5852242" y="4078807"/>
            <a:ext cx="2216456" cy="2204596"/>
            <a:chOff x="709221" y="1267273"/>
            <a:chExt cx="2216456" cy="2204596"/>
          </a:xfrm>
        </p:grpSpPr>
        <p:grpSp>
          <p:nvGrpSpPr>
            <p:cNvPr id="60" name="群組 59"/>
            <p:cNvGrpSpPr/>
            <p:nvPr/>
          </p:nvGrpSpPr>
          <p:grpSpPr>
            <a:xfrm>
              <a:off x="709221" y="1267273"/>
              <a:ext cx="2216456" cy="2204596"/>
              <a:chOff x="821927" y="1296278"/>
              <a:chExt cx="2216456" cy="2204596"/>
            </a:xfrm>
          </p:grpSpPr>
          <p:sp>
            <p:nvSpPr>
              <p:cNvPr id="62" name="矩形 61"/>
              <p:cNvSpPr/>
              <p:nvPr/>
            </p:nvSpPr>
            <p:spPr>
              <a:xfrm>
                <a:off x="827584" y="1296278"/>
                <a:ext cx="2204596" cy="2204596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90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821927" y="1301935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821927" y="1470070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822473" y="1638205"/>
                <a:ext cx="2215910" cy="16624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sp>
          <p:nvSpPr>
            <p:cNvPr id="61" name="矩形 60"/>
            <p:cNvSpPr/>
            <p:nvPr/>
          </p:nvSpPr>
          <p:spPr>
            <a:xfrm rot="5400000">
              <a:off x="1036008" y="2247699"/>
              <a:ext cx="14414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600" dirty="0">
                  <a:solidFill>
                    <a:schemeClr val="tx1"/>
                  </a:solidFill>
                </a:rPr>
                <a:t>… … 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… </a:t>
              </a:r>
              <a:r>
                <a:rPr lang="en-US" altLang="zh-TW" sz="1600" dirty="0">
                  <a:solidFill>
                    <a:schemeClr val="tx1"/>
                  </a:solidFill>
                </a:rPr>
                <a:t>… …</a:t>
              </a:r>
              <a:endParaRPr lang="zh-TW" altLang="en-US" sz="1600" dirty="0">
                <a:solidFill>
                  <a:schemeClr val="tx1"/>
                </a:solidFill>
              </a:endParaRPr>
            </a:p>
            <a:p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直線單箭頭接點 65"/>
          <p:cNvCxnSpPr>
            <a:endCxn id="9" idx="1"/>
          </p:cNvCxnSpPr>
          <p:nvPr/>
        </p:nvCxnSpPr>
        <p:spPr>
          <a:xfrm flipV="1">
            <a:off x="2771800" y="1258048"/>
            <a:ext cx="576064" cy="793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/>
          <p:nvPr/>
        </p:nvCxnSpPr>
        <p:spPr>
          <a:xfrm>
            <a:off x="4638950" y="3055043"/>
            <a:ext cx="1373401" cy="11125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6012633" y="3705008"/>
            <a:ext cx="18951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600" b="1" dirty="0" smtClean="0">
                <a:solidFill>
                  <a:schemeClr val="tx1"/>
                </a:solidFill>
              </a:rPr>
              <a:t>32*32 block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90" name="文字方塊 89"/>
          <p:cNvSpPr txBox="1"/>
          <p:nvPr/>
        </p:nvSpPr>
        <p:spPr>
          <a:xfrm>
            <a:off x="707861" y="4084464"/>
            <a:ext cx="475753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Process 2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主要進行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gate noise 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的修正，此張投影片為其中一個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區塊如何進行補償，首先取出區塊第一行的所有像素，如果像素在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倍標準差內就存進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n-ea"/>
                <a:ea typeface="+mn-ea"/>
              </a:rPr>
              <a:t>mean_list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中，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在對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n-ea"/>
                <a:ea typeface="+mn-ea"/>
              </a:rPr>
              <a:t>mean_list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取平均值，接著取出的這列每個像素皆減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去平均值，並存會當下進行修正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32*32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區塊。</a:t>
            </a:r>
            <a:endParaRPr lang="en-US" altLang="zh-TW" sz="1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91" name="群組 90"/>
          <p:cNvGrpSpPr/>
          <p:nvPr/>
        </p:nvGrpSpPr>
        <p:grpSpPr>
          <a:xfrm>
            <a:off x="350940" y="3916830"/>
            <a:ext cx="356921" cy="237947"/>
            <a:chOff x="755576" y="1124744"/>
            <a:chExt cx="540060" cy="360040"/>
          </a:xfrm>
        </p:grpSpPr>
        <p:cxnSp>
          <p:nvCxnSpPr>
            <p:cNvPr id="92" name="直線接點 91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94" name="矩形圖說文字 93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95" name="直線接點 94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6" name="群組 125"/>
          <p:cNvGrpSpPr/>
          <p:nvPr/>
        </p:nvGrpSpPr>
        <p:grpSpPr>
          <a:xfrm>
            <a:off x="827584" y="1143820"/>
            <a:ext cx="1947312" cy="307777"/>
            <a:chOff x="827584" y="1143820"/>
            <a:chExt cx="1947312" cy="307777"/>
          </a:xfrm>
        </p:grpSpPr>
        <p:cxnSp>
          <p:nvCxnSpPr>
            <p:cNvPr id="98" name="直線接點 97"/>
            <p:cNvCxnSpPr/>
            <p:nvPr/>
          </p:nvCxnSpPr>
          <p:spPr>
            <a:xfrm>
              <a:off x="971600" y="1243086"/>
              <a:ext cx="0" cy="162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/>
            <p:nvPr/>
          </p:nvCxnSpPr>
          <p:spPr>
            <a:xfrm>
              <a:off x="827584" y="1252946"/>
              <a:ext cx="0" cy="1639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線接點 99"/>
            <p:cNvCxnSpPr/>
            <p:nvPr/>
          </p:nvCxnSpPr>
          <p:spPr>
            <a:xfrm>
              <a:off x="1115616" y="126131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1475656" y="1143820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21" name="直線接點 120"/>
            <p:cNvCxnSpPr/>
            <p:nvPr/>
          </p:nvCxnSpPr>
          <p:spPr>
            <a:xfrm>
              <a:off x="1268016" y="1252718"/>
              <a:ext cx="0" cy="16416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線接點 122"/>
            <p:cNvCxnSpPr/>
            <p:nvPr/>
          </p:nvCxnSpPr>
          <p:spPr>
            <a:xfrm>
              <a:off x="2483768" y="1252717"/>
              <a:ext cx="0" cy="1641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線接點 123"/>
            <p:cNvCxnSpPr/>
            <p:nvPr/>
          </p:nvCxnSpPr>
          <p:spPr>
            <a:xfrm>
              <a:off x="2627784" y="1250844"/>
              <a:ext cx="0" cy="16413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/>
            <p:cNvCxnSpPr/>
            <p:nvPr/>
          </p:nvCxnSpPr>
          <p:spPr>
            <a:xfrm>
              <a:off x="2774896" y="1263157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群組 162"/>
          <p:cNvGrpSpPr/>
          <p:nvPr/>
        </p:nvGrpSpPr>
        <p:grpSpPr>
          <a:xfrm>
            <a:off x="5972622" y="3982670"/>
            <a:ext cx="1947312" cy="307777"/>
            <a:chOff x="827584" y="1143820"/>
            <a:chExt cx="1947312" cy="307777"/>
          </a:xfrm>
        </p:grpSpPr>
        <p:cxnSp>
          <p:nvCxnSpPr>
            <p:cNvPr id="164" name="直線接點 163"/>
            <p:cNvCxnSpPr/>
            <p:nvPr/>
          </p:nvCxnSpPr>
          <p:spPr>
            <a:xfrm>
              <a:off x="971600" y="1261315"/>
              <a:ext cx="0" cy="13585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線接點 164"/>
            <p:cNvCxnSpPr/>
            <p:nvPr/>
          </p:nvCxnSpPr>
          <p:spPr>
            <a:xfrm>
              <a:off x="827584" y="1252946"/>
              <a:ext cx="0" cy="14422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線接點 165"/>
            <p:cNvCxnSpPr/>
            <p:nvPr/>
          </p:nvCxnSpPr>
          <p:spPr>
            <a:xfrm>
              <a:off x="1115616" y="1248743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矩形 166"/>
            <p:cNvSpPr/>
            <p:nvPr/>
          </p:nvSpPr>
          <p:spPr>
            <a:xfrm>
              <a:off x="1475656" y="1143820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68" name="直線接點 167"/>
            <p:cNvCxnSpPr/>
            <p:nvPr/>
          </p:nvCxnSpPr>
          <p:spPr>
            <a:xfrm>
              <a:off x="1268016" y="1252718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線接點 168"/>
            <p:cNvCxnSpPr/>
            <p:nvPr/>
          </p:nvCxnSpPr>
          <p:spPr>
            <a:xfrm>
              <a:off x="2500041" y="125632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線接點 169"/>
            <p:cNvCxnSpPr/>
            <p:nvPr/>
          </p:nvCxnSpPr>
          <p:spPr>
            <a:xfrm>
              <a:off x="2627784" y="1261315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線接點 170"/>
            <p:cNvCxnSpPr/>
            <p:nvPr/>
          </p:nvCxnSpPr>
          <p:spPr>
            <a:xfrm>
              <a:off x="2774896" y="1263157"/>
              <a:ext cx="0" cy="148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3347864" y="762809"/>
            <a:ext cx="5432911" cy="705366"/>
            <a:chOff x="3347864" y="762809"/>
            <a:chExt cx="5432911" cy="705366"/>
          </a:xfrm>
        </p:grpSpPr>
        <p:grpSp>
          <p:nvGrpSpPr>
            <p:cNvPr id="8" name="群組 7"/>
            <p:cNvGrpSpPr/>
            <p:nvPr/>
          </p:nvGrpSpPr>
          <p:grpSpPr>
            <a:xfrm>
              <a:off x="3347864" y="762809"/>
              <a:ext cx="5432911" cy="705366"/>
              <a:chOff x="3374705" y="2736452"/>
              <a:chExt cx="5432911" cy="705366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3374705" y="3107510"/>
                <a:ext cx="1499312" cy="248361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3598990" y="2803230"/>
                <a:ext cx="120898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temp_dev</a:t>
                </a:r>
                <a:r>
                  <a:rPr lang="en-US" altLang="zh-TW" sz="11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 32*1 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線接點 10"/>
              <p:cNvCxnSpPr/>
              <p:nvPr/>
            </p:nvCxnSpPr>
            <p:spPr>
              <a:xfrm>
                <a:off x="3522281" y="3117463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/>
              <p:cNvCxnSpPr/>
              <p:nvPr/>
            </p:nvCxnSpPr>
            <p:spPr>
              <a:xfrm>
                <a:off x="3819482" y="3107510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/>
              <p:cNvCxnSpPr/>
              <p:nvPr/>
            </p:nvCxnSpPr>
            <p:spPr>
              <a:xfrm>
                <a:off x="3675337" y="3109391"/>
                <a:ext cx="0" cy="24115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/>
              <p:cNvCxnSpPr/>
              <p:nvPr/>
            </p:nvCxnSpPr>
            <p:spPr>
              <a:xfrm>
                <a:off x="4598841" y="3114337"/>
                <a:ext cx="0" cy="23620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矩形 14"/>
              <p:cNvSpPr/>
              <p:nvPr/>
            </p:nvSpPr>
            <p:spPr>
              <a:xfrm>
                <a:off x="3850726" y="3035942"/>
                <a:ext cx="59343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dirty="0">
                    <a:solidFill>
                      <a:schemeClr val="tx1"/>
                    </a:solidFill>
                  </a:rPr>
                  <a:t>… </a:t>
                </a:r>
                <a:r>
                  <a:rPr lang="en-US" altLang="zh-TW" sz="1400" dirty="0" smtClean="0">
                    <a:solidFill>
                      <a:schemeClr val="tx1"/>
                    </a:solidFill>
                  </a:rPr>
                  <a:t>…</a:t>
                </a:r>
                <a:endParaRPr lang="zh-TW" alt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7308304" y="3046692"/>
                <a:ext cx="1499312" cy="24836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05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N * 1 </a:t>
                </a:r>
                <a:endParaRPr lang="zh-TW" altLang="en-US" sz="105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cxnSp>
            <p:nvCxnSpPr>
              <p:cNvPr id="17" name="直線單箭頭接點 16"/>
              <p:cNvCxnSpPr/>
              <p:nvPr/>
            </p:nvCxnSpPr>
            <p:spPr>
              <a:xfrm>
                <a:off x="5200259" y="3170872"/>
                <a:ext cx="1723769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字方塊 17"/>
              <p:cNvSpPr txBox="1"/>
              <p:nvPr/>
            </p:nvSpPr>
            <p:spPr>
              <a:xfrm>
                <a:off x="4988438" y="2898500"/>
                <a:ext cx="231986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</a:rPr>
                  <a:t>If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temp_dev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[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 ] &lt;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std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*3(all frame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</a:rPr>
                  <a:t>std</a:t>
                </a:r>
                <a:r>
                  <a:rPr lang="en-US" altLang="zh-TW" sz="1100" dirty="0" smtClean="0">
                    <a:solidFill>
                      <a:schemeClr val="tx1"/>
                    </a:solidFill>
                  </a:rPr>
                  <a:t>)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7637011" y="2736452"/>
                <a:ext cx="827471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r>
                  <a:rPr lang="en-US" altLang="zh-TW" sz="11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</a:t>
                </a:r>
                <a:endParaRPr lang="zh-TW" altLang="en-US" sz="11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5325250" y="3180208"/>
                <a:ext cx="1305165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1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Save to </a:t>
                </a:r>
                <a:r>
                  <a:rPr lang="en-US" altLang="zh-TW" sz="1100" dirty="0" err="1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endParaRPr lang="zh-TW" altLang="en-US" sz="1100" dirty="0"/>
              </a:p>
            </p:txBody>
          </p:sp>
        </p:grpSp>
        <p:cxnSp>
          <p:nvCxnSpPr>
            <p:cNvPr id="84" name="直線接點 83"/>
            <p:cNvCxnSpPr/>
            <p:nvPr/>
          </p:nvCxnSpPr>
          <p:spPr>
            <a:xfrm>
              <a:off x="4716016" y="1145052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直線接點 96"/>
          <p:cNvCxnSpPr/>
          <p:nvPr/>
        </p:nvCxnSpPr>
        <p:spPr>
          <a:xfrm>
            <a:off x="6620694" y="2914873"/>
            <a:ext cx="0" cy="23620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0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TW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Process 2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41228" t="455" r="14912" b="10506"/>
          <a:stretch/>
        </p:blipFill>
        <p:spPr>
          <a:xfrm>
            <a:off x="200380" y="1376659"/>
            <a:ext cx="4216649" cy="292477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5"/>
          <a:srcRect l="18877" t="4157" r="38020" b="43099"/>
          <a:stretch/>
        </p:blipFill>
        <p:spPr>
          <a:xfrm>
            <a:off x="4641810" y="1412776"/>
            <a:ext cx="4386659" cy="292477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00380" y="1520675"/>
            <a:ext cx="4216649" cy="1440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0380" y="1664691"/>
            <a:ext cx="4216649" cy="18689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00379" y="1851581"/>
            <a:ext cx="4216649" cy="13725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1252056" y="995231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Beforce</a:t>
            </a:r>
            <a:r>
              <a:rPr lang="en-US" altLang="zh-TW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Process 2</a:t>
            </a:r>
            <a:endParaRPr lang="zh-TW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011838" y="995231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Process 2 </a:t>
            </a:r>
            <a:endParaRPr lang="zh-TW" altLang="en-US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01528" y="5004584"/>
            <a:ext cx="768056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左圖是尚未經過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Process2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處理的陣列，列與列有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gate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造成的差距，透過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Process2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修正後如右圖，可以看到大部分的值已經沒有原先一列一列的差距，消除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gate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n-ea"/>
                <a:ea typeface="+mn-ea"/>
              </a:rPr>
              <a:t>後只剩下本身</a:t>
            </a:r>
            <a:r>
              <a:rPr lang="en-US" altLang="zh-TW" sz="1400" b="1" dirty="0">
                <a:solidFill>
                  <a:schemeClr val="tx1"/>
                </a:solidFill>
                <a:latin typeface="+mn-ea"/>
                <a:ea typeface="+mn-ea"/>
              </a:rPr>
              <a:t>pixel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rPr>
              <a:t>Noise</a:t>
            </a:r>
            <a:r>
              <a:rPr lang="zh-TW" altLang="en-US" sz="1400" b="1" dirty="0" smtClean="0">
                <a:solidFill>
                  <a:schemeClr val="tx1"/>
                </a:solidFill>
                <a:latin typeface="+mn-ea"/>
                <a:ea typeface="+mn-ea"/>
              </a:rPr>
              <a:t>，在此專案中尚不討論。</a:t>
            </a:r>
            <a:endParaRPr lang="en-US" altLang="zh-TW" sz="1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444607" y="4836950"/>
            <a:ext cx="356921" cy="237947"/>
            <a:chOff x="755576" y="1124744"/>
            <a:chExt cx="540060" cy="360040"/>
          </a:xfrm>
        </p:grpSpPr>
        <p:cxnSp>
          <p:nvCxnSpPr>
            <p:cNvPr id="29" name="直線接點 28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群組 29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31" name="矩形圖說文字 30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32" name="直線接點 31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文字方塊 1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1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1" y="3253621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9" name="群組 58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60" name="圓角矩形 59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1" name="迴轉箭號 60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method3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61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N*1779456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0207" y="4877234"/>
            <a:ext cx="2473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374960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N*1*1779456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17794556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算出，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4"/>
            <a:ext cx="3157722" cy="2293095"/>
            <a:chOff x="3698466" y="4008422"/>
            <a:chExt cx="4096502" cy="297482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2"/>
              <a:ext cx="1506341" cy="463717"/>
              <a:chOff x="-593501" y="4216055"/>
              <a:chExt cx="2250189" cy="663762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5" y="4395059"/>
                <a:ext cx="1004763" cy="4847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1344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096335" y="5304195"/>
              <a:ext cx="1885511" cy="681249"/>
              <a:chOff x="-322689" y="3261768"/>
              <a:chExt cx="3212081" cy="975134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62261" y="3454693"/>
                <a:ext cx="962780" cy="5769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1324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N*1324*1344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1344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1324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65535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1779456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1779456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46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92" y="929006"/>
            <a:ext cx="4791955" cy="23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直線接點 191"/>
          <p:cNvCxnSpPr/>
          <p:nvPr/>
        </p:nvCxnSpPr>
        <p:spPr>
          <a:xfrm flipH="1">
            <a:off x="4211960" y="1371577"/>
            <a:ext cx="532649" cy="494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1143637" y="1263243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5247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All_frame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std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 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5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5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1045904" y="1340227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28212" y="1412235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01628" y="1488971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+mj-lt"/>
              </a:rPr>
              <a:t>One frame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直線單箭頭接點 146"/>
          <p:cNvCxnSpPr/>
          <p:nvPr/>
        </p:nvCxnSpPr>
        <p:spPr>
          <a:xfrm flipV="1">
            <a:off x="2457812" y="1983323"/>
            <a:ext cx="504056" cy="3763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向右箭號 150"/>
          <p:cNvSpPr/>
          <p:nvPr/>
        </p:nvSpPr>
        <p:spPr>
          <a:xfrm rot="5400000">
            <a:off x="1289760" y="4329100"/>
            <a:ext cx="792088" cy="288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123203" y="3503291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取出每張圖所有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一起進行標準差計算</a:t>
            </a:r>
          </a:p>
        </p:txBody>
      </p:sp>
      <p:sp>
        <p:nvSpPr>
          <p:cNvPr id="153" name="矩形 152"/>
          <p:cNvSpPr/>
          <p:nvPr/>
        </p:nvSpPr>
        <p:spPr>
          <a:xfrm>
            <a:off x="1492720" y="5229200"/>
            <a:ext cx="455160" cy="45516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 smtClean="0">
                <a:solidFill>
                  <a:schemeClr val="tx1"/>
                </a:solidFill>
                <a:latin typeface="+mj-lt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8" name="直線接點 157"/>
          <p:cNvCxnSpPr/>
          <p:nvPr/>
        </p:nvCxnSpPr>
        <p:spPr>
          <a:xfrm>
            <a:off x="4750304" y="743270"/>
            <a:ext cx="0" cy="21728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8063112" y="756441"/>
            <a:ext cx="0" cy="2159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H="1">
            <a:off x="3703720" y="1814494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>
            <a:off x="8607112" y="1818145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211960" y="749856"/>
            <a:ext cx="4395152" cy="2159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873392" y="3324984"/>
            <a:ext cx="50385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我在這裡設定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倍標準差為離群，超過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倍標準差以外的像素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定義為面板的缺陷點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(Panel defect)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，在後續的處理不能把面板缺陷給去除掉需要保留住。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=  panel defect Pixels 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091" r="-1489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群組 179"/>
          <p:cNvGrpSpPr/>
          <p:nvPr/>
        </p:nvGrpSpPr>
        <p:grpSpPr>
          <a:xfrm>
            <a:off x="5363024" y="4680968"/>
            <a:ext cx="2754240" cy="534270"/>
            <a:chOff x="4482056" y="4576147"/>
            <a:chExt cx="2754240" cy="534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文字方塊 174"/>
                <p:cNvSpPr txBox="1"/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   3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zh-TW" altLang="en-US" dirty="0" smtClean="0">
                      <a:solidFill>
                        <a:schemeClr val="tx1"/>
                      </a:solidFill>
                    </a:rPr>
                    <a:t>  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文字方塊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矩形 178"/>
            <p:cNvSpPr/>
            <p:nvPr/>
          </p:nvSpPr>
          <p:spPr>
            <a:xfrm>
              <a:off x="4482056" y="4576147"/>
              <a:ext cx="1933448" cy="534270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=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  <a:blipFill rotWithShape="1">
                <a:blip r:embed="rId8"/>
                <a:stretch>
                  <a:fillRect l="-1299" t="-10526" r="-974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zh-TW" sz="2000" dirty="0" smtClean="0">
                    <a:solidFill>
                      <a:schemeClr val="tx1"/>
                    </a:solidFill>
                  </a:rPr>
                  <a:t> =   Each of Pixels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  <a:blipFill rotWithShape="1">
                <a:blip r:embed="rId9"/>
                <a:stretch>
                  <a:fillRect t="-7692" r="-1809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線接點 183"/>
          <p:cNvCxnSpPr/>
          <p:nvPr/>
        </p:nvCxnSpPr>
        <p:spPr>
          <a:xfrm flipH="1">
            <a:off x="4211960" y="756441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/>
          <p:cNvCxnSpPr/>
          <p:nvPr/>
        </p:nvCxnSpPr>
        <p:spPr>
          <a:xfrm flipH="1">
            <a:off x="4211960" y="749856"/>
            <a:ext cx="432048" cy="3975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>
            <a:off x="4210441" y="833810"/>
            <a:ext cx="534167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H="1">
            <a:off x="4211961" y="1015647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flipH="1">
            <a:off x="4211961" y="1179873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/>
          <p:cNvCxnSpPr/>
          <p:nvPr/>
        </p:nvCxnSpPr>
        <p:spPr>
          <a:xfrm flipH="1">
            <a:off x="4217849" y="1571848"/>
            <a:ext cx="526759" cy="489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/>
          <p:cNvCxnSpPr/>
          <p:nvPr/>
        </p:nvCxnSpPr>
        <p:spPr>
          <a:xfrm flipH="1">
            <a:off x="4210440" y="177005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/>
          <p:nvPr/>
        </p:nvCxnSpPr>
        <p:spPr>
          <a:xfrm flipH="1">
            <a:off x="4210440" y="1971053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/>
          <p:cNvCxnSpPr/>
          <p:nvPr/>
        </p:nvCxnSpPr>
        <p:spPr>
          <a:xfrm flipH="1">
            <a:off x="4210440" y="218528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/>
          <p:cNvCxnSpPr/>
          <p:nvPr/>
        </p:nvCxnSpPr>
        <p:spPr>
          <a:xfrm flipH="1">
            <a:off x="4211961" y="2398469"/>
            <a:ext cx="538345" cy="499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/>
          <p:nvPr/>
        </p:nvCxnSpPr>
        <p:spPr>
          <a:xfrm flipH="1">
            <a:off x="4427984" y="2564904"/>
            <a:ext cx="322321" cy="3382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/>
          <p:cNvCxnSpPr/>
          <p:nvPr/>
        </p:nvCxnSpPr>
        <p:spPr>
          <a:xfrm flipH="1">
            <a:off x="4589144" y="2744864"/>
            <a:ext cx="161162" cy="164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/>
          <p:nvPr/>
        </p:nvCxnSpPr>
        <p:spPr>
          <a:xfrm flipH="1">
            <a:off x="8062989" y="750587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/>
          <p:nvPr/>
        </p:nvCxnSpPr>
        <p:spPr>
          <a:xfrm flipH="1">
            <a:off x="8061469" y="750587"/>
            <a:ext cx="433571" cy="40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/>
          <p:nvPr/>
        </p:nvCxnSpPr>
        <p:spPr>
          <a:xfrm flipH="1">
            <a:off x="8061470" y="813235"/>
            <a:ext cx="542978" cy="504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/>
          <p:cNvCxnSpPr/>
          <p:nvPr/>
        </p:nvCxnSpPr>
        <p:spPr>
          <a:xfrm flipH="1">
            <a:off x="8062990" y="994010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/>
          <p:cNvCxnSpPr/>
          <p:nvPr/>
        </p:nvCxnSpPr>
        <p:spPr>
          <a:xfrm flipH="1">
            <a:off x="8062990" y="1158236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/>
          <p:cNvCxnSpPr/>
          <p:nvPr/>
        </p:nvCxnSpPr>
        <p:spPr>
          <a:xfrm flipH="1">
            <a:off x="8051325" y="1556792"/>
            <a:ext cx="553477" cy="51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/>
          <p:cNvCxnSpPr/>
          <p:nvPr/>
        </p:nvCxnSpPr>
        <p:spPr>
          <a:xfrm flipH="1">
            <a:off x="8061469" y="176420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/>
          <p:cNvCxnSpPr/>
          <p:nvPr/>
        </p:nvCxnSpPr>
        <p:spPr>
          <a:xfrm flipH="1">
            <a:off x="8061469" y="1965199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/>
          <p:cNvCxnSpPr/>
          <p:nvPr/>
        </p:nvCxnSpPr>
        <p:spPr>
          <a:xfrm flipH="1">
            <a:off x="8061469" y="217943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/>
          <p:cNvCxnSpPr/>
          <p:nvPr/>
        </p:nvCxnSpPr>
        <p:spPr>
          <a:xfrm flipH="1">
            <a:off x="8062990" y="2387252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/>
          <p:cNvCxnSpPr/>
          <p:nvPr/>
        </p:nvCxnSpPr>
        <p:spPr>
          <a:xfrm flipH="1">
            <a:off x="8244408" y="2559050"/>
            <a:ext cx="356926" cy="344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/>
          <p:cNvCxnSpPr/>
          <p:nvPr/>
        </p:nvCxnSpPr>
        <p:spPr>
          <a:xfrm flipH="1">
            <a:off x="8416700" y="2739010"/>
            <a:ext cx="184633" cy="158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/>
          <p:cNvCxnSpPr/>
          <p:nvPr/>
        </p:nvCxnSpPr>
        <p:spPr>
          <a:xfrm flipH="1">
            <a:off x="8067511" y="1335367"/>
            <a:ext cx="539601" cy="500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36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678" y="15247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Get Difference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8" name="圓角矩形 7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4080060" y="2343742"/>
            <a:ext cx="859790" cy="853542"/>
            <a:chOff x="4029461" y="3088614"/>
            <a:chExt cx="3458869" cy="3433731"/>
          </a:xfrm>
        </p:grpSpPr>
        <p:grpSp>
          <p:nvGrpSpPr>
            <p:cNvPr id="11" name="群組 10"/>
            <p:cNvGrpSpPr/>
            <p:nvPr/>
          </p:nvGrpSpPr>
          <p:grpSpPr>
            <a:xfrm>
              <a:off x="4029461" y="3088614"/>
              <a:ext cx="3301900" cy="3433731"/>
              <a:chOff x="-340804" y="848136"/>
              <a:chExt cx="3647135" cy="3869854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群組 13"/>
              <p:cNvGrpSpPr/>
              <p:nvPr/>
            </p:nvGrpSpPr>
            <p:grpSpPr>
              <a:xfrm>
                <a:off x="834447" y="848136"/>
                <a:ext cx="2446764" cy="1534965"/>
                <a:chOff x="-322689" y="2580006"/>
                <a:chExt cx="3212081" cy="1930890"/>
              </a:xfrm>
            </p:grpSpPr>
            <p:sp>
              <p:nvSpPr>
                <p:cNvPr id="19" name="弧形 18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0" name="弧形 19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1" name="文字方塊 20"/>
                <p:cNvSpPr txBox="1"/>
                <p:nvPr/>
              </p:nvSpPr>
              <p:spPr>
                <a:xfrm>
                  <a:off x="735128" y="2580006"/>
                  <a:ext cx="577102" cy="19308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1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群組 14"/>
              <p:cNvGrpSpPr/>
              <p:nvPr/>
            </p:nvGrpSpPr>
            <p:grpSpPr>
              <a:xfrm rot="16200000">
                <a:off x="-950474" y="2875930"/>
                <a:ext cx="2349103" cy="1129764"/>
                <a:chOff x="-322689" y="2815725"/>
                <a:chExt cx="3212081" cy="1421177"/>
              </a:xfrm>
            </p:grpSpPr>
            <p:sp>
              <p:nvSpPr>
                <p:cNvPr id="16" name="弧形 15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7" name="弧形 16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18" name="文字方塊 17"/>
                <p:cNvSpPr txBox="1"/>
                <p:nvPr/>
              </p:nvSpPr>
              <p:spPr>
                <a:xfrm rot="5400000">
                  <a:off x="1629828" y="2730804"/>
                  <a:ext cx="552992" cy="7228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1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" name="文字方塊 11"/>
            <p:cNvSpPr txBox="1"/>
            <p:nvPr/>
          </p:nvSpPr>
          <p:spPr>
            <a:xfrm>
              <a:off x="5267811" y="3341154"/>
              <a:ext cx="2220519" cy="46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TW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群組 21"/>
          <p:cNvGrpSpPr/>
          <p:nvPr/>
        </p:nvGrpSpPr>
        <p:grpSpPr>
          <a:xfrm>
            <a:off x="-24956" y="1492977"/>
            <a:ext cx="2780436" cy="2483437"/>
            <a:chOff x="-100023" y="1675494"/>
            <a:chExt cx="3406354" cy="3042496"/>
          </a:xfrm>
        </p:grpSpPr>
        <p:sp>
          <p:nvSpPr>
            <p:cNvPr id="23" name="矩形 22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 smtClean="0">
                  <a:solidFill>
                    <a:schemeClr val="tx1"/>
                  </a:solidFill>
                </a:rPr>
                <a:t>Frame[ </a:t>
              </a:r>
              <a:r>
                <a:rPr lang="en-US" altLang="zh-TW" sz="1600" dirty="0" err="1" smtClean="0">
                  <a:solidFill>
                    <a:schemeClr val="tx1"/>
                  </a:solidFill>
                </a:rPr>
                <a:t>i</a:t>
              </a:r>
              <a:r>
                <a:rPr lang="en-US" altLang="zh-TW" sz="1600" dirty="0" smtClean="0">
                  <a:solidFill>
                    <a:schemeClr val="tx1"/>
                  </a:solidFill>
                </a:rPr>
                <a:t> ]</a:t>
              </a:r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24" name="群組 23"/>
            <p:cNvGrpSpPr/>
            <p:nvPr/>
          </p:nvGrpSpPr>
          <p:grpSpPr>
            <a:xfrm>
              <a:off x="834447" y="1675494"/>
              <a:ext cx="2458091" cy="557794"/>
              <a:chOff x="-322689" y="3620782"/>
              <a:chExt cx="3226951" cy="701672"/>
            </a:xfrm>
          </p:grpSpPr>
          <p:sp>
            <p:nvSpPr>
              <p:cNvPr id="29" name="弧形 28"/>
              <p:cNvSpPr/>
              <p:nvPr/>
            </p:nvSpPr>
            <p:spPr>
              <a:xfrm rot="21239347" flipH="1">
                <a:off x="-322689" y="3889172"/>
                <a:ext cx="2210754" cy="418971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0" name="弧形 29"/>
              <p:cNvSpPr/>
              <p:nvPr/>
            </p:nvSpPr>
            <p:spPr>
              <a:xfrm rot="360653">
                <a:off x="693508" y="3871925"/>
                <a:ext cx="2210754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1" name="文字方塊 30"/>
              <p:cNvSpPr txBox="1"/>
              <p:nvPr/>
            </p:nvSpPr>
            <p:spPr>
              <a:xfrm>
                <a:off x="717698" y="3620782"/>
                <a:ext cx="1287014" cy="701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1344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 rot="16200000">
              <a:off x="-846689" y="2933634"/>
              <a:ext cx="2473700" cy="980367"/>
              <a:chOff x="-384637" y="3118616"/>
              <a:chExt cx="3382449" cy="1233242"/>
            </a:xfrm>
          </p:grpSpPr>
          <p:sp>
            <p:nvSpPr>
              <p:cNvPr id="26" name="弧形 25"/>
              <p:cNvSpPr/>
              <p:nvPr/>
            </p:nvSpPr>
            <p:spPr>
              <a:xfrm rot="21239347" flipH="1">
                <a:off x="-384637" y="3874927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27" name="弧形 26"/>
              <p:cNvSpPr/>
              <p:nvPr/>
            </p:nvSpPr>
            <p:spPr>
              <a:xfrm rot="360653">
                <a:off x="787060" y="3900420"/>
                <a:ext cx="2210752" cy="418974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 rot="5400000">
                <a:off x="690150" y="3353883"/>
                <a:ext cx="1233242" cy="762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2" name="群組 31"/>
          <p:cNvGrpSpPr/>
          <p:nvPr/>
        </p:nvGrpSpPr>
        <p:grpSpPr>
          <a:xfrm>
            <a:off x="6152986" y="1514522"/>
            <a:ext cx="2509394" cy="2225476"/>
            <a:chOff x="-38334" y="1691445"/>
            <a:chExt cx="3344665" cy="3026545"/>
          </a:xfrm>
        </p:grpSpPr>
        <p:sp>
          <p:nvSpPr>
            <p:cNvPr id="33" name="矩形 32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34" name="群組 33"/>
            <p:cNvGrpSpPr/>
            <p:nvPr/>
          </p:nvGrpSpPr>
          <p:grpSpPr>
            <a:xfrm>
              <a:off x="834447" y="1691445"/>
              <a:ext cx="2446764" cy="528632"/>
              <a:chOff x="-322689" y="3640836"/>
              <a:chExt cx="3212081" cy="664986"/>
            </a:xfrm>
          </p:grpSpPr>
          <p:sp>
            <p:nvSpPr>
              <p:cNvPr id="39" name="弧形 3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0" name="弧形 3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>
                <a:off x="823188" y="3640836"/>
                <a:ext cx="1195425" cy="6649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1344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5" name="群組 34"/>
            <p:cNvGrpSpPr/>
            <p:nvPr/>
          </p:nvGrpSpPr>
          <p:grpSpPr>
            <a:xfrm rot="16200000">
              <a:off x="-757585" y="2985510"/>
              <a:ext cx="2349103" cy="910601"/>
              <a:chOff x="-322689" y="3196209"/>
              <a:chExt cx="3212081" cy="1145480"/>
            </a:xfrm>
          </p:grpSpPr>
          <p:sp>
            <p:nvSpPr>
              <p:cNvPr id="36" name="弧形 35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7" name="弧形 36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 rot="5400000">
                <a:off x="624529" y="3407532"/>
                <a:ext cx="1145480" cy="722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等於 41"/>
          <p:cNvSpPr/>
          <p:nvPr/>
        </p:nvSpPr>
        <p:spPr>
          <a:xfrm>
            <a:off x="5488908" y="2633222"/>
            <a:ext cx="575481" cy="440589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268600" y="2682296"/>
            <a:ext cx="11759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44" name="減號 43"/>
          <p:cNvSpPr/>
          <p:nvPr/>
        </p:nvSpPr>
        <p:spPr>
          <a:xfrm>
            <a:off x="3084210" y="2692287"/>
            <a:ext cx="652974" cy="388815"/>
          </a:xfrm>
          <a:prstGeom prst="mathMinus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889637" y="4869160"/>
            <a:ext cx="61221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All_frame_median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為全部圖片的每個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去進行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中位數運算出的結果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Frame[ i ]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中每個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減去 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</a:rPr>
              <a:t>All_frame_median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，可以得到此張圖與中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位數之差值，並將值存入新的陣列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pic[ i ] 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，以利後面進行運算。</a:t>
            </a:r>
            <a:endParaRPr lang="en-US" altLang="zh-TW" sz="1400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3362524" y="2625641"/>
            <a:ext cx="133291" cy="13329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7460808" y="2616021"/>
            <a:ext cx="6511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400" dirty="0" smtClean="0">
                <a:solidFill>
                  <a:schemeClr val="tx1"/>
                </a:solidFill>
              </a:rPr>
              <a:t>pic[ </a:t>
            </a:r>
            <a:r>
              <a:rPr lang="en-US" altLang="zh-TW" sz="1400" dirty="0" err="1">
                <a:solidFill>
                  <a:schemeClr val="tx1"/>
                </a:solidFill>
              </a:rPr>
              <a:t>i</a:t>
            </a:r>
            <a:r>
              <a:rPr lang="en-US" altLang="zh-TW" sz="1400" dirty="0">
                <a:solidFill>
                  <a:schemeClr val="tx1"/>
                </a:solidFill>
              </a:rPr>
              <a:t> ]</a:t>
            </a:r>
            <a:endParaRPr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3768125" y="1948276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dirty="0" err="1" smtClean="0">
                <a:solidFill>
                  <a:schemeClr val="tx1"/>
                </a:solidFill>
                <a:latin typeface="+mj-lt"/>
              </a:rPr>
              <a:t>All_frame_median</a:t>
            </a:r>
            <a:endParaRPr lang="zh-TW" altLang="en-US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49" name="群組 48"/>
          <p:cNvGrpSpPr/>
          <p:nvPr/>
        </p:nvGrpSpPr>
        <p:grpSpPr>
          <a:xfrm>
            <a:off x="1393648" y="4581824"/>
            <a:ext cx="461761" cy="359343"/>
            <a:chOff x="755576" y="1124744"/>
            <a:chExt cx="540060" cy="360040"/>
          </a:xfrm>
        </p:grpSpPr>
        <p:cxnSp>
          <p:nvCxnSpPr>
            <p:cNvPr id="50" name="直線接點 49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群組 50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52" name="矩形圖說文字 51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53" name="直線接點 52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文字方塊 5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89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9551" y="0"/>
            <a:ext cx="2282997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1*32Minus</a:t>
            </a:r>
            <a:r>
              <a:rPr lang="en-US" altLang="zh-CN" sz="2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median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34" y="59858"/>
            <a:ext cx="505384" cy="505384"/>
          </a:xfrm>
          <a:prstGeom prst="rect">
            <a:avLst/>
          </a:prstGeom>
        </p:spPr>
      </p:pic>
      <p:grpSp>
        <p:nvGrpSpPr>
          <p:cNvPr id="8" name="群組 7"/>
          <p:cNvGrpSpPr/>
          <p:nvPr/>
        </p:nvGrpSpPr>
        <p:grpSpPr>
          <a:xfrm>
            <a:off x="66764" y="1098456"/>
            <a:ext cx="2880320" cy="2554434"/>
            <a:chOff x="-38334" y="1691446"/>
            <a:chExt cx="3344665" cy="3026544"/>
          </a:xfrm>
        </p:grpSpPr>
        <p:sp>
          <p:nvSpPr>
            <p:cNvPr id="36" name="矩形 35"/>
            <p:cNvSpPr/>
            <p:nvPr/>
          </p:nvSpPr>
          <p:spPr>
            <a:xfrm>
              <a:off x="809328" y="2165290"/>
              <a:ext cx="2497003" cy="25527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 dirty="0">
                <a:solidFill>
                  <a:schemeClr val="tx1"/>
                </a:solidFill>
              </a:endParaRPr>
            </a:p>
          </p:txBody>
        </p:sp>
        <p:grpSp>
          <p:nvGrpSpPr>
            <p:cNvPr id="37" name="群組 36"/>
            <p:cNvGrpSpPr/>
            <p:nvPr/>
          </p:nvGrpSpPr>
          <p:grpSpPr>
            <a:xfrm>
              <a:off x="834447" y="1691446"/>
              <a:ext cx="2446764" cy="473844"/>
              <a:chOff x="-322689" y="3640836"/>
              <a:chExt cx="3212081" cy="596066"/>
            </a:xfrm>
          </p:grpSpPr>
          <p:sp>
            <p:nvSpPr>
              <p:cNvPr id="42" name="弧形 41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3" name="弧形 4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4" name="文字方塊 43"/>
              <p:cNvSpPr txBox="1"/>
              <p:nvPr/>
            </p:nvSpPr>
            <p:spPr>
              <a:xfrm>
                <a:off x="823188" y="3640836"/>
                <a:ext cx="594297" cy="5045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42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" name="群組 37"/>
            <p:cNvGrpSpPr/>
            <p:nvPr/>
          </p:nvGrpSpPr>
          <p:grpSpPr>
            <a:xfrm rot="16200000">
              <a:off x="-757585" y="2985510"/>
              <a:ext cx="2349103" cy="910601"/>
              <a:chOff x="-322689" y="3196209"/>
              <a:chExt cx="3212081" cy="1145480"/>
            </a:xfrm>
          </p:grpSpPr>
          <p:sp>
            <p:nvSpPr>
              <p:cNvPr id="39" name="弧形 3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0" name="弧形 3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41" name="文字方塊 40"/>
              <p:cNvSpPr txBox="1"/>
              <p:nvPr/>
            </p:nvSpPr>
            <p:spPr>
              <a:xfrm rot="5400000">
                <a:off x="624529" y="3407532"/>
                <a:ext cx="1145480" cy="722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600" b="1" dirty="0" smtClean="0">
                    <a:solidFill>
                      <a:schemeClr val="tx1"/>
                    </a:solidFill>
                  </a:rPr>
                  <a:t>1324</a:t>
                </a:r>
                <a:endParaRPr lang="zh-TW" altLang="en-US" sz="16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1509609" y="729123"/>
            <a:ext cx="45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800" b="1" dirty="0" smtClean="0">
                <a:solidFill>
                  <a:schemeClr val="tx1"/>
                </a:solidFill>
              </a:rPr>
              <a:t>pic</a:t>
            </a:r>
            <a:endParaRPr lang="zh-TW" altLang="en-US" sz="1800" b="1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2035" y="1516371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2035" y="165578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2035" y="180560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4386" y="195542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61711" y="1512006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361711" y="1658338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62240" y="180560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361711" y="195542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11003" y="2105764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4386" y="2255055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07643" y="2402252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07643" y="25491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361711" y="2105764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361711" y="2252096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362240" y="239936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61711" y="25491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14386" y="26969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4386" y="284331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14915" y="2990590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14386" y="31247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362240" y="2689781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62240" y="2836113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361711" y="2983279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62240" y="3124787"/>
            <a:ext cx="530862" cy="131124"/>
          </a:xfrm>
          <a:prstGeom prst="rect">
            <a:avLst/>
          </a:prstGeom>
          <a:solidFill>
            <a:srgbClr val="FFCD2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985410" y="2201438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</a:rPr>
              <a:t>… </a:t>
            </a:r>
            <a:r>
              <a:rPr lang="en-US" altLang="zh-TW" sz="2400" dirty="0" smtClean="0">
                <a:solidFill>
                  <a:schemeClr val="tx1"/>
                </a:solidFill>
              </a:rPr>
              <a:t>… 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1207043" y="3277277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…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grpSp>
        <p:nvGrpSpPr>
          <p:cNvPr id="45" name="群組 44"/>
          <p:cNvGrpSpPr/>
          <p:nvPr/>
        </p:nvGrpSpPr>
        <p:grpSpPr>
          <a:xfrm>
            <a:off x="1227561" y="1442540"/>
            <a:ext cx="6776277" cy="696307"/>
            <a:chOff x="641533" y="401334"/>
            <a:chExt cx="6776277" cy="696307"/>
          </a:xfrm>
        </p:grpSpPr>
        <p:sp>
          <p:nvSpPr>
            <p:cNvPr id="46" name="矩形 45"/>
            <p:cNvSpPr/>
            <p:nvPr/>
          </p:nvSpPr>
          <p:spPr>
            <a:xfrm>
              <a:off x="3648752" y="804375"/>
              <a:ext cx="1499312" cy="248361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1*32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47" name="弧形接點 46"/>
            <p:cNvCxnSpPr/>
            <p:nvPr/>
          </p:nvCxnSpPr>
          <p:spPr>
            <a:xfrm>
              <a:off x="641533" y="540727"/>
              <a:ext cx="2850347" cy="373584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群組 47"/>
            <p:cNvGrpSpPr/>
            <p:nvPr/>
          </p:nvGrpSpPr>
          <p:grpSpPr>
            <a:xfrm>
              <a:off x="3683064" y="629501"/>
              <a:ext cx="1430687" cy="198727"/>
              <a:chOff x="3997883" y="1909693"/>
              <a:chExt cx="2107076" cy="292681"/>
            </a:xfrm>
          </p:grpSpPr>
          <p:sp>
            <p:nvSpPr>
              <p:cNvPr id="54" name="弧形 53"/>
              <p:cNvSpPr/>
              <p:nvPr/>
            </p:nvSpPr>
            <p:spPr>
              <a:xfrm rot="21239347" flipH="1">
                <a:off x="3997883" y="1921265"/>
                <a:ext cx="1450220" cy="281109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  <p:sp>
            <p:nvSpPr>
              <p:cNvPr id="55" name="弧形 54"/>
              <p:cNvSpPr/>
              <p:nvPr/>
            </p:nvSpPr>
            <p:spPr>
              <a:xfrm rot="360653">
                <a:off x="4654739" y="1909693"/>
                <a:ext cx="1450220" cy="281109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/>
              </a:p>
            </p:txBody>
          </p:sp>
        </p:grpSp>
        <p:sp>
          <p:nvSpPr>
            <p:cNvPr id="49" name="文字方塊 48"/>
            <p:cNvSpPr txBox="1"/>
            <p:nvPr/>
          </p:nvSpPr>
          <p:spPr>
            <a:xfrm>
              <a:off x="4203483" y="401334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b="1" dirty="0" smtClean="0">
                  <a:solidFill>
                    <a:schemeClr val="tx1"/>
                  </a:solidFill>
                </a:rPr>
                <a:t>32</a:t>
              </a:r>
              <a:endParaRPr lang="zh-TW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直線單箭頭接點 49"/>
            <p:cNvCxnSpPr/>
            <p:nvPr/>
          </p:nvCxnSpPr>
          <p:spPr>
            <a:xfrm flipV="1">
              <a:off x="5304936" y="889320"/>
              <a:ext cx="1139272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矩形 50"/>
            <p:cNvSpPr/>
            <p:nvPr/>
          </p:nvSpPr>
          <p:spPr>
            <a:xfrm>
              <a:off x="6876256" y="549337"/>
              <a:ext cx="283030" cy="2830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2" name="文字方塊 51"/>
            <p:cNvSpPr txBox="1"/>
            <p:nvPr/>
          </p:nvSpPr>
          <p:spPr>
            <a:xfrm>
              <a:off x="5278094" y="627710"/>
              <a:ext cx="119295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Get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local_median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6630415" y="836031"/>
              <a:ext cx="78739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1*1 </a:t>
              </a:r>
              <a:r>
                <a:rPr lang="en-US" altLang="zh-TW" sz="1100" dirty="0" err="1">
                  <a:solidFill>
                    <a:schemeClr val="tx1"/>
                  </a:solidFill>
                </a:rPr>
                <a:t>tempx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群組 55"/>
          <p:cNvGrpSpPr/>
          <p:nvPr/>
        </p:nvGrpSpPr>
        <p:grpSpPr>
          <a:xfrm>
            <a:off x="3366754" y="3048841"/>
            <a:ext cx="5311671" cy="589248"/>
            <a:chOff x="3372121" y="1583888"/>
            <a:chExt cx="5311671" cy="589248"/>
          </a:xfrm>
        </p:grpSpPr>
        <p:sp>
          <p:nvSpPr>
            <p:cNvPr id="57" name="矩形 56"/>
            <p:cNvSpPr/>
            <p:nvPr/>
          </p:nvSpPr>
          <p:spPr>
            <a:xfrm>
              <a:off x="7184480" y="1910884"/>
              <a:ext cx="1499312" cy="24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1*32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3372121" y="1903997"/>
              <a:ext cx="1499312" cy="248361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1*32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6140446" y="1890106"/>
              <a:ext cx="283030" cy="2830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60" name="直線單箭頭接點 59"/>
            <p:cNvCxnSpPr/>
            <p:nvPr/>
          </p:nvCxnSpPr>
          <p:spPr>
            <a:xfrm flipV="1">
              <a:off x="4922872" y="2068941"/>
              <a:ext cx="1139272" cy="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/>
            <p:cNvSpPr txBox="1"/>
            <p:nvPr/>
          </p:nvSpPr>
          <p:spPr>
            <a:xfrm>
              <a:off x="5059459" y="1808367"/>
              <a:ext cx="7889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Dot minus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直線單箭頭接點 61"/>
            <p:cNvCxnSpPr/>
            <p:nvPr/>
          </p:nvCxnSpPr>
          <p:spPr>
            <a:xfrm>
              <a:off x="6469366" y="2053817"/>
              <a:ext cx="60089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/>
            <p:cNvSpPr txBox="1"/>
            <p:nvPr/>
          </p:nvSpPr>
          <p:spPr>
            <a:xfrm>
              <a:off x="6590114" y="1800155"/>
              <a:ext cx="3593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get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4" name="文字方塊 63"/>
            <p:cNvSpPr txBox="1"/>
            <p:nvPr/>
          </p:nvSpPr>
          <p:spPr>
            <a:xfrm>
              <a:off x="5969206" y="1583888"/>
              <a:ext cx="5870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1100" dirty="0" err="1">
                  <a:solidFill>
                    <a:schemeClr val="tx1"/>
                  </a:solidFill>
                </a:rPr>
                <a:t>tempx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7513187" y="1606635"/>
              <a:ext cx="841897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139" name="文字方塊 138"/>
          <p:cNvSpPr txBox="1"/>
          <p:nvPr/>
        </p:nvSpPr>
        <p:spPr>
          <a:xfrm>
            <a:off x="424728" y="4704701"/>
            <a:ext cx="85266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所有資料分成1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*32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的區塊進行處理，在此步驟先取出當下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32pixels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的中位數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tempx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，再將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32pixels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都減去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tempx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，可以得到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temp_dev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，除了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defect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以外每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一組的資料後會相當接近，透過此處理可以將大部分資料都會在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0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上下作變動。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140" name="群組 139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141" name="圓角矩形 140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142" name="迴轉箭號 141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43" name="群組 142"/>
          <p:cNvGrpSpPr/>
          <p:nvPr/>
        </p:nvGrpSpPr>
        <p:grpSpPr>
          <a:xfrm>
            <a:off x="308670" y="4330285"/>
            <a:ext cx="354017" cy="275496"/>
            <a:chOff x="755576" y="1124744"/>
            <a:chExt cx="540060" cy="360040"/>
          </a:xfrm>
        </p:grpSpPr>
        <p:cxnSp>
          <p:nvCxnSpPr>
            <p:cNvPr id="144" name="直線接點 143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146" name="矩形圖說文字 145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147" name="直線接點 146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49" name="弧形 148"/>
          <p:cNvSpPr/>
          <p:nvPr/>
        </p:nvSpPr>
        <p:spPr>
          <a:xfrm rot="21239347" flipH="1">
            <a:off x="3367286" y="3209663"/>
            <a:ext cx="984687" cy="19087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0" name="弧形 149"/>
          <p:cNvSpPr/>
          <p:nvPr/>
        </p:nvSpPr>
        <p:spPr>
          <a:xfrm rot="360653">
            <a:off x="3813286" y="3201806"/>
            <a:ext cx="984687" cy="190870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/>
          </a:p>
        </p:txBody>
      </p:sp>
      <p:sp>
        <p:nvSpPr>
          <p:cNvPr id="151" name="文字方塊 150"/>
          <p:cNvSpPr txBox="1"/>
          <p:nvPr/>
        </p:nvSpPr>
        <p:spPr>
          <a:xfrm>
            <a:off x="3887705" y="297363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chemeClr val="tx1"/>
                </a:solidFill>
              </a:rPr>
              <a:t>32</a:t>
            </a:r>
            <a:endParaRPr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9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50" grpId="0" animBg="1"/>
      <p:bldP spid="15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6" name="圓角矩形 5">
              <a:hlinkClick r:id="rId3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" name="迴轉箭號 6">
              <a:hlinkClick r:id="rId3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39551" y="0"/>
            <a:ext cx="2077813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1*32 Minus</a:t>
            </a:r>
            <a:r>
              <a:rPr lang="en-US" altLang="zh-CN" sz="24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mean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44" y="59858"/>
            <a:ext cx="505384" cy="50538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11" name="圓角矩形 10">
              <a:hlinkClick r:id="rId3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12" name="迴轉箭號 11">
              <a:hlinkClick r:id="rId3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212624" y="692696"/>
            <a:ext cx="5432911" cy="705366"/>
            <a:chOff x="3374705" y="2736452"/>
            <a:chExt cx="5432911" cy="705366"/>
          </a:xfrm>
        </p:grpSpPr>
        <p:sp>
          <p:nvSpPr>
            <p:cNvPr id="14" name="矩形 13"/>
            <p:cNvSpPr/>
            <p:nvPr/>
          </p:nvSpPr>
          <p:spPr>
            <a:xfrm>
              <a:off x="3374705" y="3107510"/>
              <a:ext cx="1499312" cy="24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598990" y="2803230"/>
              <a:ext cx="12089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32*1 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線接點 15"/>
            <p:cNvCxnSpPr/>
            <p:nvPr/>
          </p:nvCxnSpPr>
          <p:spPr>
            <a:xfrm>
              <a:off x="3500785" y="3107510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>
              <a:off x="3779912" y="3107510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>
              <a:off x="3648752" y="3109391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3923928" y="3107510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>
              <a:off x="3971527" y="3035942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308304" y="3046692"/>
              <a:ext cx="1499312" cy="2483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N * 1 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22" name="直線單箭頭接點 21"/>
            <p:cNvCxnSpPr/>
            <p:nvPr/>
          </p:nvCxnSpPr>
          <p:spPr>
            <a:xfrm>
              <a:off x="5200259" y="3170872"/>
              <a:ext cx="1723769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字方塊 22"/>
            <p:cNvSpPr txBox="1"/>
            <p:nvPr/>
          </p:nvSpPr>
          <p:spPr>
            <a:xfrm>
              <a:off x="5052567" y="2889864"/>
              <a:ext cx="213712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</a:rPr>
                <a:t>If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[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i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 ] &lt;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all_frame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 </a:t>
              </a:r>
              <a:r>
                <a:rPr lang="en-US" altLang="zh-TW" sz="1100" dirty="0" err="1" smtClean="0">
                  <a:solidFill>
                    <a:schemeClr val="tx1"/>
                  </a:solidFill>
                </a:rPr>
                <a:t>std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*3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37011" y="2736452"/>
              <a:ext cx="827471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5325250" y="3180208"/>
              <a:ext cx="130516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Save to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endParaRPr lang="zh-TW" altLang="en-US" sz="1100" dirty="0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5946924" y="1267257"/>
            <a:ext cx="1951175" cy="1113873"/>
            <a:chOff x="7109005" y="3311013"/>
            <a:chExt cx="1951175" cy="1113873"/>
          </a:xfrm>
        </p:grpSpPr>
        <p:sp>
          <p:nvSpPr>
            <p:cNvPr id="27" name="矩形 26"/>
            <p:cNvSpPr/>
            <p:nvPr/>
          </p:nvSpPr>
          <p:spPr>
            <a:xfrm>
              <a:off x="7916445" y="3829463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28" name="直線單箭頭接點 27"/>
            <p:cNvCxnSpPr/>
            <p:nvPr/>
          </p:nvCxnSpPr>
          <p:spPr>
            <a:xfrm>
              <a:off x="8057960" y="3311013"/>
              <a:ext cx="0" cy="51803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7109005" y="4163276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Local Mean 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of </a:t>
              </a:r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 smtClean="0">
                  <a:solidFill>
                    <a:schemeClr val="tx1"/>
                  </a:solidFill>
                </a:rPr>
                <a:t>1*1</a:t>
              </a:r>
              <a:endParaRPr lang="en-US" altLang="zh-TW" sz="11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30" name="群組 29"/>
          <p:cNvGrpSpPr/>
          <p:nvPr/>
        </p:nvGrpSpPr>
        <p:grpSpPr>
          <a:xfrm>
            <a:off x="3189395" y="2688233"/>
            <a:ext cx="6016876" cy="610245"/>
            <a:chOff x="3261729" y="5012257"/>
            <a:chExt cx="6016876" cy="610245"/>
          </a:xfrm>
        </p:grpSpPr>
        <p:sp>
          <p:nvSpPr>
            <p:cNvPr id="31" name="矩形 30"/>
            <p:cNvSpPr/>
            <p:nvPr/>
          </p:nvSpPr>
          <p:spPr>
            <a:xfrm>
              <a:off x="5450196" y="5358814"/>
              <a:ext cx="1499312" cy="24836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5674481" y="5054534"/>
              <a:ext cx="120898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temp_dev</a:t>
              </a:r>
              <a:r>
                <a:rPr lang="en-US" altLang="zh-TW" sz="11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 32*1 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直線接點 32"/>
            <p:cNvCxnSpPr/>
            <p:nvPr/>
          </p:nvCxnSpPr>
          <p:spPr>
            <a:xfrm>
              <a:off x="5576276" y="5358814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/>
            <p:cNvCxnSpPr/>
            <p:nvPr/>
          </p:nvCxnSpPr>
          <p:spPr>
            <a:xfrm>
              <a:off x="5855403" y="5358814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/>
            <p:cNvCxnSpPr/>
            <p:nvPr/>
          </p:nvCxnSpPr>
          <p:spPr>
            <a:xfrm>
              <a:off x="5724243" y="5360695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>
              <a:off x="5999419" y="5358814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/>
            <p:cNvSpPr/>
            <p:nvPr/>
          </p:nvSpPr>
          <p:spPr>
            <a:xfrm>
              <a:off x="6047018" y="5287246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161503" y="5330698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39" name="減號 38"/>
            <p:cNvSpPr/>
            <p:nvPr/>
          </p:nvSpPr>
          <p:spPr>
            <a:xfrm>
              <a:off x="7229595" y="5382434"/>
              <a:ext cx="500778" cy="219416"/>
            </a:xfrm>
            <a:prstGeom prst="mathMinus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0" name="橢圓 39"/>
            <p:cNvSpPr/>
            <p:nvPr/>
          </p:nvSpPr>
          <p:spPr>
            <a:xfrm>
              <a:off x="7442324" y="5336794"/>
              <a:ext cx="83217" cy="8321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261729" y="5365367"/>
              <a:ext cx="1499312" cy="248361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42" name="直線接點 41"/>
            <p:cNvCxnSpPr/>
            <p:nvPr/>
          </p:nvCxnSpPr>
          <p:spPr>
            <a:xfrm>
              <a:off x="3397962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/>
            <p:cNvCxnSpPr/>
            <p:nvPr/>
          </p:nvCxnSpPr>
          <p:spPr>
            <a:xfrm>
              <a:off x="3677089" y="5379466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/>
            <p:cNvCxnSpPr/>
            <p:nvPr/>
          </p:nvCxnSpPr>
          <p:spPr>
            <a:xfrm>
              <a:off x="3545929" y="5381347"/>
              <a:ext cx="0" cy="24115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3821105" y="5379466"/>
              <a:ext cx="0" cy="23620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3868704" y="5307898"/>
              <a:ext cx="8226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>
                  <a:solidFill>
                    <a:schemeClr val="tx1"/>
                  </a:solidFill>
                </a:rPr>
                <a:t>… … …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327430" y="5012257"/>
              <a:ext cx="1951175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Local Mean of </a:t>
              </a:r>
              <a:r>
                <a:rPr lang="en-US" altLang="zh-TW" sz="11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r>
                <a:rPr lang="en-US" altLang="zh-TW" sz="1100" dirty="0">
                  <a:solidFill>
                    <a:schemeClr val="tx1"/>
                  </a:solidFill>
                </a:rPr>
                <a:t>1*1</a:t>
              </a:r>
              <a:endParaRPr lang="en-US" altLang="zh-TW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48" name="等於 47"/>
            <p:cNvSpPr/>
            <p:nvPr/>
          </p:nvSpPr>
          <p:spPr>
            <a:xfrm>
              <a:off x="5024288" y="5384314"/>
              <a:ext cx="241912" cy="185208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群組 86"/>
          <p:cNvGrpSpPr/>
          <p:nvPr/>
        </p:nvGrpSpPr>
        <p:grpSpPr>
          <a:xfrm>
            <a:off x="0" y="1460675"/>
            <a:ext cx="2880320" cy="2554434"/>
            <a:chOff x="0" y="1460675"/>
            <a:chExt cx="2880320" cy="2554434"/>
          </a:xfrm>
        </p:grpSpPr>
        <p:grpSp>
          <p:nvGrpSpPr>
            <p:cNvPr id="50" name="群組 49"/>
            <p:cNvGrpSpPr/>
            <p:nvPr/>
          </p:nvGrpSpPr>
          <p:grpSpPr>
            <a:xfrm>
              <a:off x="0" y="1460675"/>
              <a:ext cx="2880320" cy="2554434"/>
              <a:chOff x="-38334" y="1691446"/>
              <a:chExt cx="3344665" cy="3026544"/>
            </a:xfrm>
          </p:grpSpPr>
          <p:sp>
            <p:nvSpPr>
              <p:cNvPr id="76" name="矩形 75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7" name="群組 76"/>
              <p:cNvGrpSpPr/>
              <p:nvPr/>
            </p:nvGrpSpPr>
            <p:grpSpPr>
              <a:xfrm>
                <a:off x="834447" y="1691446"/>
                <a:ext cx="2446764" cy="473844"/>
                <a:chOff x="-322689" y="3640836"/>
                <a:chExt cx="3212081" cy="596066"/>
              </a:xfrm>
            </p:grpSpPr>
            <p:sp>
              <p:nvSpPr>
                <p:cNvPr id="82" name="弧形 81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3" name="弧形 82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4" name="文字方塊 83"/>
                <p:cNvSpPr txBox="1"/>
                <p:nvPr/>
              </p:nvSpPr>
              <p:spPr>
                <a:xfrm>
                  <a:off x="823188" y="3640836"/>
                  <a:ext cx="594297" cy="50459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42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78" name="群組 77"/>
              <p:cNvGrpSpPr/>
              <p:nvPr/>
            </p:nvGrpSpPr>
            <p:grpSpPr>
              <a:xfrm rot="16200000">
                <a:off x="-757585" y="2985510"/>
                <a:ext cx="2349103" cy="910601"/>
                <a:chOff x="-322689" y="3196209"/>
                <a:chExt cx="3212081" cy="1145480"/>
              </a:xfrm>
            </p:grpSpPr>
            <p:sp>
              <p:nvSpPr>
                <p:cNvPr id="79" name="弧形 78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0" name="弧形 79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81" name="文字方塊 80"/>
                <p:cNvSpPr txBox="1"/>
                <p:nvPr/>
              </p:nvSpPr>
              <p:spPr>
                <a:xfrm rot="5400000">
                  <a:off x="624529" y="3407532"/>
                  <a:ext cx="1145480" cy="7228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600" b="1" dirty="0" smtClean="0">
                      <a:solidFill>
                        <a:schemeClr val="tx1"/>
                      </a:solidFill>
                    </a:rPr>
                    <a:t>1324</a:t>
                  </a:r>
                  <a:endParaRPr lang="zh-TW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1" name="矩形 50"/>
            <p:cNvSpPr/>
            <p:nvPr/>
          </p:nvSpPr>
          <p:spPr>
            <a:xfrm>
              <a:off x="720638" y="1871523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720638" y="201094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20638" y="216076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22989" y="231058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19606" y="2460916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22989" y="2610207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716246" y="2757404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16246" y="29043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22989" y="30521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22989" y="319847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723518" y="3345742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22989" y="34799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1268983" y="1876013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268983" y="201543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1268983" y="216525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1269666" y="2317653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1267951" y="2465406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1269333" y="2613630"/>
              <a:ext cx="527479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>
              <a:off x="1264591" y="2761894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1264591" y="290882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1262456" y="3056026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263981" y="3206091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264591" y="3351225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1264591" y="3479939"/>
              <a:ext cx="530862" cy="131124"/>
            </a:xfrm>
            <a:prstGeom prst="rect">
              <a:avLst/>
            </a:prstGeom>
            <a:solidFill>
              <a:srgbClr val="FFCD2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cxnSp>
        <p:nvCxnSpPr>
          <p:cNvPr id="75" name="弧形接點 74"/>
          <p:cNvCxnSpPr>
            <a:stCxn id="41" idx="0"/>
          </p:cNvCxnSpPr>
          <p:nvPr/>
        </p:nvCxnSpPr>
        <p:spPr>
          <a:xfrm rot="16200000" flipV="1">
            <a:off x="1934443" y="1036735"/>
            <a:ext cx="1100573" cy="2908644"/>
          </a:xfrm>
          <a:prstGeom prst="curvedConnector2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字方塊 84"/>
          <p:cNvSpPr txBox="1"/>
          <p:nvPr/>
        </p:nvSpPr>
        <p:spPr>
          <a:xfrm>
            <a:off x="434089" y="4797152"/>
            <a:ext cx="852669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接下來將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temp_dev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個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，如果符合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倍標準差以下，將像素存入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mean_list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，並對其做平均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得到</a:t>
            </a:r>
            <a:r>
              <a:rPr lang="en-US" altLang="zh-TW" sz="1400" b="1" dirty="0" err="1" smtClean="0">
                <a:solidFill>
                  <a:schemeClr val="tx1"/>
                </a:solidFill>
                <a:latin typeface="+mj-ea"/>
                <a:ea typeface="+mj-ea"/>
              </a:rPr>
              <a:t>mean_list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的平均值，最後將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temp_dev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個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都減去</a:t>
            </a:r>
            <a:r>
              <a:rPr lang="en-US" altLang="zh-TW" sz="1400" b="1" dirty="0" err="1">
                <a:solidFill>
                  <a:schemeClr val="tx1"/>
                </a:solidFill>
                <a:latin typeface="+mj-ea"/>
                <a:ea typeface="+mj-ea"/>
              </a:rPr>
              <a:t>mean_list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平均值，雜訊會被再進一步縮小，同時因為大於３倍標準差的像素未加入平均值運算，所以在扣除掉平均值後，仍可以保留住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defect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的特性。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9" name="群組 88"/>
          <p:cNvGrpSpPr/>
          <p:nvPr/>
        </p:nvGrpSpPr>
        <p:grpSpPr>
          <a:xfrm>
            <a:off x="332243" y="4426473"/>
            <a:ext cx="408636" cy="318001"/>
            <a:chOff x="755576" y="1124744"/>
            <a:chExt cx="540060" cy="360040"/>
          </a:xfrm>
        </p:grpSpPr>
        <p:cxnSp>
          <p:nvCxnSpPr>
            <p:cNvPr id="90" name="直線接點 89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1" name="群組 90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92" name="矩形圖說文字 91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93" name="直線接點 92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文字方塊 94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6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1" y="3253621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63" name="圓角矩形 62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4" name="迴轉箭號 6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method4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7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382" t="16" r="-382" b="2986"/>
          <a:stretch/>
        </p:blipFill>
        <p:spPr>
          <a:xfrm>
            <a:off x="4030832" y="1234808"/>
            <a:ext cx="4408789" cy="4601593"/>
          </a:xfrm>
          <a:prstGeom prst="rect">
            <a:avLst/>
          </a:prstGeom>
        </p:spPr>
      </p:pic>
      <p:sp>
        <p:nvSpPr>
          <p:cNvPr id="2" name="文字方塊 1"/>
          <p:cNvSpPr txBox="1"/>
          <p:nvPr/>
        </p:nvSpPr>
        <p:spPr>
          <a:xfrm>
            <a:off x="539552" y="116632"/>
            <a:ext cx="13131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專案目的</a:t>
            </a:r>
            <a:endParaRPr lang="zh-TW" altLang="en-US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4"/>
          <a:srcRect b="3429"/>
          <a:stretch/>
        </p:blipFill>
        <p:spPr>
          <a:xfrm>
            <a:off x="4034522" y="1238333"/>
            <a:ext cx="4388335" cy="456003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072842" y="691095"/>
            <a:ext cx="7225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去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除</a:t>
            </a:r>
            <a:r>
              <a:rPr lang="en-US" altLang="zh-TW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FPN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(Fix</a:t>
            </a:r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Pattern</a:t>
            </a:r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Noise)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雜訊，同時保留面板</a:t>
            </a:r>
            <a:r>
              <a:rPr lang="zh-TW" altLang="en-US" sz="1800" b="1" spc="3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</a:t>
            </a:r>
            <a:r>
              <a:rPr lang="zh-TW" altLang="en-US" sz="1800" b="1" spc="3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性 </a:t>
            </a:r>
            <a:endParaRPr lang="en-US" altLang="zh-TW" sz="1800" b="1" spc="3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＞形箭號 7"/>
          <p:cNvSpPr/>
          <p:nvPr/>
        </p:nvSpPr>
        <p:spPr>
          <a:xfrm>
            <a:off x="712802" y="691095"/>
            <a:ext cx="360040" cy="400110"/>
          </a:xfrm>
          <a:prstGeom prst="chevron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2000" b="1" dirty="0">
              <a:solidFill>
                <a:schemeClr val="tx1"/>
              </a:solidFill>
              <a:latin typeface="Gill Sans MT" pitchFamily="34" charset="0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475462" y="1289565"/>
            <a:ext cx="2606110" cy="42017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b="1" dirty="0">
                <a:latin typeface="Gill Sans MT" pitchFamily="34" charset="0"/>
              </a:rPr>
              <a:t>Data Line</a:t>
            </a:r>
            <a:r>
              <a:rPr lang="zh-TW" altLang="en-US" sz="2000" b="1" dirty="0">
                <a:latin typeface="Gill Sans MT" pitchFamily="34" charset="0"/>
              </a:rPr>
              <a:t> </a:t>
            </a:r>
            <a:r>
              <a:rPr lang="en-US" altLang="zh-TW" sz="2000" b="1" dirty="0" smtClean="0">
                <a:latin typeface="Gill Sans MT" pitchFamily="34" charset="0"/>
              </a:rPr>
              <a:t>ADC Noise</a:t>
            </a:r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502499" y="2265959"/>
            <a:ext cx="2632770" cy="423740"/>
          </a:xfrm>
          <a:prstGeom prst="roundRect">
            <a:avLst/>
          </a:prstGeom>
          <a:solidFill>
            <a:srgbClr val="FAC6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000" b="1" dirty="0">
                <a:latin typeface="Gill Sans MT" pitchFamily="34" charset="0"/>
              </a:rPr>
              <a:t>Gate Line </a:t>
            </a:r>
            <a:r>
              <a:rPr lang="zh-TW" altLang="en-US" sz="2000" b="1" dirty="0">
                <a:latin typeface="Gill Sans MT" pitchFamily="34" charset="0"/>
              </a:rPr>
              <a:t> </a:t>
            </a:r>
            <a:r>
              <a:rPr lang="en-US" altLang="zh-TW" sz="2000" b="1" dirty="0" smtClean="0">
                <a:latin typeface="Gill Sans MT" pitchFamily="34" charset="0"/>
              </a:rPr>
              <a:t>Noise</a:t>
            </a:r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53" name="圖片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354" y="1244511"/>
            <a:ext cx="4482490" cy="4585141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 rotWithShape="1">
          <a:blip r:embed="rId6"/>
          <a:srcRect b="2862"/>
          <a:stretch/>
        </p:blipFill>
        <p:spPr>
          <a:xfrm>
            <a:off x="4042408" y="1229016"/>
            <a:ext cx="4459856" cy="4661574"/>
          </a:xfrm>
          <a:prstGeom prst="rect">
            <a:avLst/>
          </a:prstGeom>
        </p:spPr>
      </p:pic>
      <p:pic>
        <p:nvPicPr>
          <p:cNvPr id="51" name="圖片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5328" y="1238333"/>
            <a:ext cx="4469028" cy="4665038"/>
          </a:xfrm>
          <a:prstGeom prst="rect">
            <a:avLst/>
          </a:prstGeom>
        </p:spPr>
      </p:pic>
      <p:sp>
        <p:nvSpPr>
          <p:cNvPr id="56" name="圓角矩形 55"/>
          <p:cNvSpPr/>
          <p:nvPr/>
        </p:nvSpPr>
        <p:spPr>
          <a:xfrm>
            <a:off x="558351" y="4333812"/>
            <a:ext cx="2606110" cy="420179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by histogram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445259" y="5021572"/>
            <a:ext cx="2867811" cy="377891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process 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378544" y="5633834"/>
            <a:ext cx="2948376" cy="388507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process 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gate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3" name="圓角矩形 62"/>
          <p:cNvSpPr/>
          <p:nvPr/>
        </p:nvSpPr>
        <p:spPr>
          <a:xfrm>
            <a:off x="92492" y="6231441"/>
            <a:ext cx="3916727" cy="444121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process </a:t>
            </a:r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ADC and gate noise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483900" y="1769660"/>
            <a:ext cx="2558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Vertical direction in region 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514869" y="2751576"/>
            <a:ext cx="252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Horizontal direction in line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9" name="左中括弧 68"/>
          <p:cNvSpPr/>
          <p:nvPr/>
        </p:nvSpPr>
        <p:spPr>
          <a:xfrm flipH="1">
            <a:off x="8546193" y="1548812"/>
            <a:ext cx="147526" cy="4284601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0" name="左中括弧 69"/>
          <p:cNvSpPr/>
          <p:nvPr/>
        </p:nvSpPr>
        <p:spPr>
          <a:xfrm rot="5400000" flipH="1">
            <a:off x="6195517" y="3893406"/>
            <a:ext cx="147526" cy="4284601"/>
          </a:xfrm>
          <a:prstGeom prst="leftBracket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1" name="文字方塊 70"/>
          <p:cNvSpPr txBox="1"/>
          <p:nvPr/>
        </p:nvSpPr>
        <p:spPr>
          <a:xfrm>
            <a:off x="4318864" y="5740138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72" name="文字方塊 71"/>
          <p:cNvSpPr txBox="1"/>
          <p:nvPr/>
        </p:nvSpPr>
        <p:spPr>
          <a:xfrm rot="5400000">
            <a:off x="6794445" y="3506446"/>
            <a:ext cx="3749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chemeClr val="tx1"/>
                </a:solidFill>
              </a:rPr>
              <a:t>…………………………….………….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759024" y="614569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u="sng" dirty="0" smtClean="0">
                <a:solidFill>
                  <a:schemeClr val="tx1"/>
                </a:solidFill>
                <a:latin typeface="+mj-lt"/>
              </a:rPr>
              <a:t>Data Line</a:t>
            </a:r>
            <a:endParaRPr lang="zh-TW" altLang="en-US" sz="1800" u="sng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5" name="文字方塊 74"/>
          <p:cNvSpPr txBox="1"/>
          <p:nvPr/>
        </p:nvSpPr>
        <p:spPr>
          <a:xfrm>
            <a:off x="8703855" y="3042166"/>
            <a:ext cx="523220" cy="112947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u="sng" dirty="0" smtClean="0">
                <a:solidFill>
                  <a:schemeClr val="tx1"/>
                </a:solidFill>
              </a:rPr>
              <a:t>Gate line</a:t>
            </a:r>
            <a:endParaRPr lang="zh-TW" altLang="en-US" u="sng" dirty="0">
              <a:solidFill>
                <a:schemeClr val="tx1"/>
              </a:solidFill>
            </a:endParaRPr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84" y="77897"/>
            <a:ext cx="505384" cy="505384"/>
          </a:xfrm>
          <a:prstGeom prst="rect">
            <a:avLst/>
          </a:prstGeom>
        </p:spPr>
      </p:pic>
      <p:sp>
        <p:nvSpPr>
          <p:cNvPr id="3" name="左大括弧 2"/>
          <p:cNvSpPr/>
          <p:nvPr/>
        </p:nvSpPr>
        <p:spPr>
          <a:xfrm>
            <a:off x="177442" y="1463773"/>
            <a:ext cx="201012" cy="1069614"/>
          </a:xfrm>
          <a:prstGeom prst="leftBrac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圓角矩形 25"/>
          <p:cNvSpPr/>
          <p:nvPr/>
        </p:nvSpPr>
        <p:spPr>
          <a:xfrm>
            <a:off x="558351" y="3765985"/>
            <a:ext cx="2606110" cy="420179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18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Raw image input</a:t>
            </a:r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圓角矩形 29"/>
          <p:cNvSpPr/>
          <p:nvPr/>
        </p:nvSpPr>
        <p:spPr>
          <a:xfrm>
            <a:off x="316394" y="3342690"/>
            <a:ext cx="424331" cy="10728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59592" y="3233049"/>
            <a:ext cx="13601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After histogram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0296" y="3226250"/>
            <a:ext cx="11371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12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unhistogram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圓角矩形 31"/>
          <p:cNvSpPr/>
          <p:nvPr/>
        </p:nvSpPr>
        <p:spPr>
          <a:xfrm>
            <a:off x="1868977" y="3342690"/>
            <a:ext cx="424331" cy="107282"/>
          </a:xfrm>
          <a:prstGeom prst="roundRect">
            <a:avLst/>
          </a:prstGeom>
          <a:solidFill>
            <a:srgbClr val="0067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 sz="1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175446" y="6515028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b="1" dirty="0" smtClean="0">
                <a:solidFill>
                  <a:srgbClr val="006896"/>
                </a:solidFill>
                <a:latin typeface="+mn-ea"/>
                <a:ea typeface="+mn-ea"/>
              </a:rPr>
              <a:t>專案目的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解決方法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4325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9" grpId="0" animBg="1"/>
      <p:bldP spid="62" grpId="0" animBg="1"/>
      <p:bldP spid="63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89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58086" y="131332"/>
            <a:ext cx="199819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Resize</a:t>
            </a:r>
            <a:endParaRPr lang="zh-CN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3419872" y="548680"/>
            <a:ext cx="3614813" cy="869537"/>
            <a:chOff x="4046328" y="696394"/>
            <a:chExt cx="3848865" cy="925838"/>
          </a:xfrm>
        </p:grpSpPr>
        <p:sp>
          <p:nvSpPr>
            <p:cNvPr id="6" name="圓角矩形 5"/>
            <p:cNvSpPr/>
            <p:nvPr/>
          </p:nvSpPr>
          <p:spPr>
            <a:xfrm>
              <a:off x="4046328" y="1253920"/>
              <a:ext cx="3848865" cy="368312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7" name="直線單箭頭接點 6"/>
            <p:cNvCxnSpPr/>
            <p:nvPr/>
          </p:nvCxnSpPr>
          <p:spPr>
            <a:xfrm>
              <a:off x="4225922" y="1422368"/>
              <a:ext cx="3508177" cy="230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群組 7"/>
            <p:cNvGrpSpPr/>
            <p:nvPr/>
          </p:nvGrpSpPr>
          <p:grpSpPr>
            <a:xfrm>
              <a:off x="4259644" y="696394"/>
              <a:ext cx="3448822" cy="554408"/>
              <a:chOff x="3402549" y="140716"/>
              <a:chExt cx="3567626" cy="630857"/>
            </a:xfrm>
          </p:grpSpPr>
          <p:sp>
            <p:nvSpPr>
              <p:cNvPr id="9" name="弧形 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弧形 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文字方塊 10"/>
              <p:cNvSpPr txBox="1"/>
              <p:nvPr/>
            </p:nvSpPr>
            <p:spPr>
              <a:xfrm>
                <a:off x="4492849" y="140716"/>
                <a:ext cx="1174470" cy="3356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err="1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data_length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2" name="文字方塊 11"/>
          <p:cNvSpPr txBox="1"/>
          <p:nvPr/>
        </p:nvSpPr>
        <p:spPr>
          <a:xfrm>
            <a:off x="306207" y="1114367"/>
            <a:ext cx="2770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irst Step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Read raw image</a:t>
            </a: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717811" y="28086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482537" y="2637673"/>
            <a:ext cx="2518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Second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 </a:t>
            </a:r>
          </a:p>
          <a:p>
            <a:pPr algn="ctr"/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N*1*9437184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27879" y="4877234"/>
            <a:ext cx="2398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Third Step </a:t>
            </a:r>
            <a:endParaRPr lang="en-US" altLang="zh-TW" sz="1600" b="1" dirty="0" smtClean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1600" b="1" dirty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resize to </a:t>
            </a:r>
            <a:r>
              <a:rPr lang="en-US" altLang="zh-TW" sz="1600" b="1" dirty="0" smtClean="0">
                <a:solidFill>
                  <a:schemeClr val="accent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N*3072*3072</a:t>
            </a:r>
            <a:endParaRPr lang="zh-TW" altLang="en-US" sz="1600" b="1" dirty="0">
              <a:solidFill>
                <a:schemeClr val="accent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3068070" y="2320243"/>
            <a:ext cx="3856822" cy="1109603"/>
            <a:chOff x="4021265" y="2175889"/>
            <a:chExt cx="4126890" cy="1187301"/>
          </a:xfrm>
        </p:grpSpPr>
        <p:sp>
          <p:nvSpPr>
            <p:cNvPr id="42" name="圓角矩形 41"/>
            <p:cNvSpPr/>
            <p:nvPr/>
          </p:nvSpPr>
          <p:spPr>
            <a:xfrm>
              <a:off x="4285723" y="267389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4208546" y="277812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4131369" y="2890113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圓角矩形 15"/>
            <p:cNvSpPr/>
            <p:nvPr/>
          </p:nvSpPr>
          <p:spPr>
            <a:xfrm>
              <a:off x="4021265" y="3011377"/>
              <a:ext cx="3676445" cy="351813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7" name="群組 16"/>
            <p:cNvGrpSpPr/>
            <p:nvPr/>
          </p:nvGrpSpPr>
          <p:grpSpPr>
            <a:xfrm>
              <a:off x="4430644" y="2175889"/>
              <a:ext cx="3294323" cy="561530"/>
              <a:chOff x="3402549" y="102646"/>
              <a:chExt cx="3567626" cy="668927"/>
            </a:xfrm>
          </p:grpSpPr>
          <p:sp>
            <p:nvSpPr>
              <p:cNvPr id="19" name="弧形 18"/>
              <p:cNvSpPr/>
              <p:nvPr/>
            </p:nvSpPr>
            <p:spPr>
              <a:xfrm rot="21239347" flipH="1">
                <a:off x="3402549" y="352600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弧形 19"/>
              <p:cNvSpPr/>
              <p:nvPr/>
            </p:nvSpPr>
            <p:spPr>
              <a:xfrm rot="360653">
                <a:off x="4960400" y="335939"/>
                <a:ext cx="2009775" cy="418973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文字方塊 20"/>
              <p:cNvSpPr txBox="1"/>
              <p:nvPr/>
            </p:nvSpPr>
            <p:spPr>
              <a:xfrm>
                <a:off x="4437000" y="102646"/>
                <a:ext cx="1464122" cy="353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N*1</a:t>
                </a:r>
                <a:r>
                  <a:rPr lang="en-US" altLang="zh-TW" sz="12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* 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9437184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18" name="直線單箭頭接點 17"/>
            <p:cNvCxnSpPr/>
            <p:nvPr/>
          </p:nvCxnSpPr>
          <p:spPr>
            <a:xfrm>
              <a:off x="4417330" y="3183683"/>
              <a:ext cx="3046380" cy="159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/>
            <p:nvPr/>
          </p:nvCxnSpPr>
          <p:spPr>
            <a:xfrm flipV="1">
              <a:off x="7702533" y="2719294"/>
              <a:ext cx="445622" cy="4483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圖片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sp>
        <p:nvSpPr>
          <p:cNvPr id="38" name="文字方塊 37"/>
          <p:cNvSpPr txBox="1"/>
          <p:nvPr/>
        </p:nvSpPr>
        <p:spPr>
          <a:xfrm>
            <a:off x="2943421" y="1613551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輸入圖片為一列資料，每張圖大小為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3072*3072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，故每張圖有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9437184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由</a:t>
            </a:r>
            <a:r>
              <a:rPr lang="en-US" altLang="zh-TW" sz="1200" b="1" dirty="0" err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data_length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/ 9437184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計算出，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也就是圖片張數。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2" name="弧形 51"/>
          <p:cNvSpPr/>
          <p:nvPr/>
        </p:nvSpPr>
        <p:spPr>
          <a:xfrm rot="20539812" flipV="1">
            <a:off x="4569816" y="5934871"/>
            <a:ext cx="1146912" cy="226837"/>
          </a:xfrm>
          <a:prstGeom prst="arc">
            <a:avLst>
              <a:gd name="adj1" fmla="val 16200000"/>
              <a:gd name="adj2" fmla="val 21152637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39" name="群組 138"/>
          <p:cNvGrpSpPr/>
          <p:nvPr/>
        </p:nvGrpSpPr>
        <p:grpSpPr>
          <a:xfrm>
            <a:off x="3223047" y="4017135"/>
            <a:ext cx="3157722" cy="2309044"/>
            <a:chOff x="3698466" y="4008422"/>
            <a:chExt cx="4096502" cy="2995517"/>
          </a:xfrm>
        </p:grpSpPr>
        <p:sp>
          <p:nvSpPr>
            <p:cNvPr id="140" name="圓角矩形 139"/>
            <p:cNvSpPr/>
            <p:nvPr/>
          </p:nvSpPr>
          <p:spPr>
            <a:xfrm>
              <a:off x="4970981" y="4008422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圓角矩形 140"/>
            <p:cNvSpPr/>
            <p:nvPr/>
          </p:nvSpPr>
          <p:spPr>
            <a:xfrm>
              <a:off x="4797485" y="4143023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圓角矩形 141"/>
            <p:cNvSpPr/>
            <p:nvPr/>
          </p:nvSpPr>
          <p:spPr>
            <a:xfrm>
              <a:off x="4636500" y="4249901"/>
              <a:ext cx="2507782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圓角矩形 142"/>
            <p:cNvSpPr/>
            <p:nvPr/>
          </p:nvSpPr>
          <p:spPr>
            <a:xfrm>
              <a:off x="4458907" y="4356779"/>
              <a:ext cx="2507783" cy="2227408"/>
            </a:xfrm>
            <a:prstGeom prst="round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4" name="直線單箭頭接點 143"/>
            <p:cNvCxnSpPr/>
            <p:nvPr/>
          </p:nvCxnSpPr>
          <p:spPr>
            <a:xfrm flipV="1">
              <a:off x="7118323" y="5001512"/>
              <a:ext cx="676645" cy="51331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群組 144"/>
            <p:cNvGrpSpPr/>
            <p:nvPr/>
          </p:nvGrpSpPr>
          <p:grpSpPr>
            <a:xfrm>
              <a:off x="4545035" y="6519533"/>
              <a:ext cx="1547433" cy="484406"/>
              <a:chOff x="-593501" y="4216055"/>
              <a:chExt cx="2311573" cy="693376"/>
            </a:xfrm>
          </p:grpSpPr>
          <p:sp>
            <p:nvSpPr>
              <p:cNvPr id="150" name="弧形 149"/>
              <p:cNvSpPr/>
              <p:nvPr/>
            </p:nvSpPr>
            <p:spPr>
              <a:xfrm rot="1060188" flipH="1" flipV="1">
                <a:off x="-593501" y="4216055"/>
                <a:ext cx="2210755" cy="418976"/>
              </a:xfrm>
              <a:prstGeom prst="arc">
                <a:avLst>
                  <a:gd name="adj1" fmla="val 16200000"/>
                  <a:gd name="adj2" fmla="val 21152637"/>
                </a:avLst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文字方塊 150"/>
              <p:cNvSpPr txBox="1"/>
              <p:nvPr/>
            </p:nvSpPr>
            <p:spPr>
              <a:xfrm>
                <a:off x="651926" y="4395059"/>
                <a:ext cx="1066146" cy="5143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46" name="群組 145"/>
            <p:cNvGrpSpPr/>
            <p:nvPr/>
          </p:nvGrpSpPr>
          <p:grpSpPr>
            <a:xfrm rot="16200000">
              <a:off x="3112564" y="5287967"/>
              <a:ext cx="1885511" cy="713708"/>
              <a:chOff x="-322689" y="3261769"/>
              <a:chExt cx="3212081" cy="1021596"/>
            </a:xfrm>
          </p:grpSpPr>
          <p:sp>
            <p:nvSpPr>
              <p:cNvPr id="147" name="弧形 146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弧形 147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文字方塊 148"/>
              <p:cNvSpPr txBox="1"/>
              <p:nvPr/>
            </p:nvSpPr>
            <p:spPr>
              <a:xfrm rot="5400000">
                <a:off x="715233" y="3466479"/>
                <a:ext cx="1021596" cy="612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2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sp>
        <p:nvSpPr>
          <p:cNvPr id="165" name="矩形 164"/>
          <p:cNvSpPr/>
          <p:nvPr/>
        </p:nvSpPr>
        <p:spPr>
          <a:xfrm>
            <a:off x="4185841" y="5438448"/>
            <a:ext cx="146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N*3072*3072</a:t>
            </a:r>
            <a:endParaRPr lang="zh-TW" altLang="en-US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6" name="文字方塊 165"/>
          <p:cNvSpPr txBox="1"/>
          <p:nvPr/>
        </p:nvSpPr>
        <p:spPr>
          <a:xfrm>
            <a:off x="2949783" y="6342986"/>
            <a:ext cx="6387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產生出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的圖像陣列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(16bits/per pixel)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，值落在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65536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之</a:t>
            </a:r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間。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2951453" y="3613400"/>
            <a:ext cx="6027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原本一列 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9437184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2D-array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變形成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N * 1 * </a:t>
            </a:r>
            <a:r>
              <a:rPr lang="en-US" altLang="zh-TW" sz="12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9437184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3D-array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b="1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46" name="圓角矩形 45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7" name="迴轉箭號 46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48" name="文字方塊 47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7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  <p:bldP spid="23" grpId="0"/>
      <p:bldP spid="24" grpId="0"/>
      <p:bldP spid="38" grpId="0"/>
      <p:bldP spid="52" grpId="0" animBg="1"/>
      <p:bldP spid="165" grpId="0"/>
      <p:bldP spid="166" grpId="0"/>
      <p:bldP spid="4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Win\Desktop\unnam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392" y="929006"/>
            <a:ext cx="4791955" cy="23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2" name="直線接點 191"/>
          <p:cNvCxnSpPr/>
          <p:nvPr/>
        </p:nvCxnSpPr>
        <p:spPr>
          <a:xfrm flipH="1">
            <a:off x="4211960" y="1371577"/>
            <a:ext cx="532649" cy="494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/>
          <p:cNvSpPr/>
          <p:nvPr/>
        </p:nvSpPr>
        <p:spPr>
          <a:xfrm>
            <a:off x="1143637" y="1263243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5247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8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All_frame</a:t>
            </a:r>
            <a:r>
              <a:rPr lang="en-US" altLang="zh-CN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r>
              <a:rPr lang="en-US" altLang="zh-CN" sz="18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std</a:t>
            </a:r>
            <a:r>
              <a:rPr lang="en-US" altLang="zh-CN" sz="18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 </a:t>
            </a:r>
            <a:endParaRPr lang="zh-CN" altLang="en-US" sz="18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08524"/>
            <a:ext cx="505384" cy="505384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576249" y="630866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5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5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143" name="矩形 142"/>
          <p:cNvSpPr/>
          <p:nvPr/>
        </p:nvSpPr>
        <p:spPr>
          <a:xfrm>
            <a:off x="1045904" y="1340227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928212" y="1412235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801628" y="1488971"/>
            <a:ext cx="1584176" cy="15841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+mj-lt"/>
              </a:rPr>
              <a:t>One frame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47" name="直線單箭頭接點 146"/>
          <p:cNvCxnSpPr/>
          <p:nvPr/>
        </p:nvCxnSpPr>
        <p:spPr>
          <a:xfrm flipV="1">
            <a:off x="2457812" y="1983323"/>
            <a:ext cx="504056" cy="37633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向右箭號 150"/>
          <p:cNvSpPr/>
          <p:nvPr/>
        </p:nvSpPr>
        <p:spPr>
          <a:xfrm rot="5400000">
            <a:off x="1289760" y="4329100"/>
            <a:ext cx="792088" cy="288032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123203" y="3503291"/>
            <a:ext cx="3562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取出每張圖所有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一起進行標準差計算</a:t>
            </a:r>
          </a:p>
        </p:txBody>
      </p:sp>
      <p:sp>
        <p:nvSpPr>
          <p:cNvPr id="153" name="矩形 152"/>
          <p:cNvSpPr/>
          <p:nvPr/>
        </p:nvSpPr>
        <p:spPr>
          <a:xfrm>
            <a:off x="1492720" y="5229200"/>
            <a:ext cx="455160" cy="455160"/>
          </a:xfrm>
          <a:prstGeom prst="rect">
            <a:avLst/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err="1" smtClean="0">
                <a:solidFill>
                  <a:schemeClr val="tx1"/>
                </a:solidFill>
                <a:latin typeface="+mj-lt"/>
              </a:rPr>
              <a:t>std</a:t>
            </a:r>
            <a:endParaRPr lang="zh-TW" altLang="en-US" sz="1400" b="1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58" name="直線接點 157"/>
          <p:cNvCxnSpPr/>
          <p:nvPr/>
        </p:nvCxnSpPr>
        <p:spPr>
          <a:xfrm>
            <a:off x="4750304" y="743270"/>
            <a:ext cx="0" cy="21728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/>
          <p:cNvCxnSpPr/>
          <p:nvPr/>
        </p:nvCxnSpPr>
        <p:spPr>
          <a:xfrm>
            <a:off x="8063112" y="756441"/>
            <a:ext cx="0" cy="215969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單箭頭接點 169"/>
          <p:cNvCxnSpPr/>
          <p:nvPr/>
        </p:nvCxnSpPr>
        <p:spPr>
          <a:xfrm flipH="1">
            <a:off x="3703720" y="1814494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單箭頭接點 171"/>
          <p:cNvCxnSpPr/>
          <p:nvPr/>
        </p:nvCxnSpPr>
        <p:spPr>
          <a:xfrm>
            <a:off x="8607112" y="1818145"/>
            <a:ext cx="50672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矩形 170"/>
          <p:cNvSpPr/>
          <p:nvPr/>
        </p:nvSpPr>
        <p:spPr>
          <a:xfrm>
            <a:off x="4211960" y="749856"/>
            <a:ext cx="4395152" cy="2159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74" name="文字方塊 173"/>
          <p:cNvSpPr txBox="1"/>
          <p:nvPr/>
        </p:nvSpPr>
        <p:spPr>
          <a:xfrm>
            <a:off x="3873392" y="3324984"/>
            <a:ext cx="50385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我在這裡設定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倍標準差為離群，超過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倍標準差以外的像素</a:t>
            </a:r>
            <a:endParaRPr lang="en-US" altLang="zh-TW" sz="14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定義為面板的缺陷點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(Panel defect)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，在後續的處理不能把面板缺陷給去除掉需要保留住。</a:t>
            </a:r>
            <a:endParaRPr lang="zh-TW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矩形 175"/>
              <p:cNvSpPr/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000" dirty="0" smtClean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= 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panel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defect </a:t>
                </a:r>
                <a:r>
                  <a:rPr lang="en-US" altLang="zh-TW" sz="2000" dirty="0">
                    <a:solidFill>
                      <a:schemeClr val="tx1"/>
                    </a:solidFill>
                  </a:rPr>
                  <a:t>Pixels 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6" name="矩形 1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6022214"/>
                <a:ext cx="2864630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091" r="-1489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0" name="群組 179"/>
          <p:cNvGrpSpPr/>
          <p:nvPr/>
        </p:nvGrpSpPr>
        <p:grpSpPr>
          <a:xfrm>
            <a:off x="5363024" y="4680968"/>
            <a:ext cx="2754240" cy="534270"/>
            <a:chOff x="4482056" y="4576147"/>
            <a:chExt cx="2754240" cy="5342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5" name="文字方塊 174"/>
                <p:cNvSpPr txBox="1"/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 smtClean="0">
                      <a:solidFill>
                        <a:schemeClr val="tx1"/>
                      </a:solidFill>
                    </a:rPr>
                    <a:t>  </a:t>
                  </a:r>
                  <a14:m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 </m:t>
                      </m:r>
                      <m:r>
                        <a:rPr lang="en-US" altLang="zh-TW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    </m:t>
                      </m:r>
                      <m:r>
                        <a:rPr lang="zh-TW" altLang="en-US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𝜎</m:t>
                      </m:r>
                    </m:oMath>
                  </a14:m>
                  <a:r>
                    <a:rPr lang="zh-TW" altLang="en-US" dirty="0" smtClean="0">
                      <a:solidFill>
                        <a:schemeClr val="tx1"/>
                      </a:solidFill>
                    </a:rPr>
                    <a:t>  </a:t>
                  </a:r>
                  <a:endParaRPr lang="zh-TW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75" name="文字方塊 1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10760" y="4627839"/>
                  <a:ext cx="2725536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9" name="矩形 178"/>
            <p:cNvSpPr/>
            <p:nvPr/>
          </p:nvSpPr>
          <p:spPr>
            <a:xfrm>
              <a:off x="4482056" y="4576147"/>
              <a:ext cx="1933448" cy="534270"/>
            </a:xfrm>
            <a:prstGeom prst="rect">
              <a:avLst/>
            </a:prstGeom>
            <a:noFill/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chemeClr val="tx1"/>
                    </a:solidFill>
                  </a:rPr>
                  <a:t>  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= 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829" y="4717270"/>
                <a:ext cx="940899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1299" t="-10526" r="-9740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𝑃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/>
                      </a:rPr>
                      <m:t>   </m:t>
                    </m:r>
                  </m:oMath>
                </a14:m>
                <a:r>
                  <a:rPr lang="en-US" altLang="zh-TW" sz="2000" dirty="0" smtClean="0">
                    <a:solidFill>
                      <a:schemeClr val="tx1"/>
                    </a:solidFill>
                  </a:rPr>
                  <a:t> =   Each of Pixels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2661" y="5613026"/>
                <a:ext cx="2360198" cy="400110"/>
              </a:xfrm>
              <a:prstGeom prst="rect">
                <a:avLst/>
              </a:prstGeom>
              <a:blipFill rotWithShape="0">
                <a:blip r:embed="rId9"/>
                <a:stretch>
                  <a:fillRect t="-9231" r="-1809" b="-2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4" name="直線接點 183"/>
          <p:cNvCxnSpPr/>
          <p:nvPr/>
        </p:nvCxnSpPr>
        <p:spPr>
          <a:xfrm flipH="1">
            <a:off x="4211960" y="756441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直線接點 185"/>
          <p:cNvCxnSpPr/>
          <p:nvPr/>
        </p:nvCxnSpPr>
        <p:spPr>
          <a:xfrm flipH="1">
            <a:off x="4211960" y="749856"/>
            <a:ext cx="432048" cy="39758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/>
          <p:nvPr/>
        </p:nvCxnSpPr>
        <p:spPr>
          <a:xfrm flipH="1">
            <a:off x="4210441" y="833810"/>
            <a:ext cx="534167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/>
          <p:nvPr/>
        </p:nvCxnSpPr>
        <p:spPr>
          <a:xfrm flipH="1">
            <a:off x="4211961" y="1015647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/>
          <p:nvPr/>
        </p:nvCxnSpPr>
        <p:spPr>
          <a:xfrm flipH="1">
            <a:off x="4211961" y="1179873"/>
            <a:ext cx="538343" cy="48933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/>
          <p:cNvCxnSpPr/>
          <p:nvPr/>
        </p:nvCxnSpPr>
        <p:spPr>
          <a:xfrm flipH="1">
            <a:off x="4217849" y="1571848"/>
            <a:ext cx="526759" cy="48900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/>
          <p:cNvCxnSpPr/>
          <p:nvPr/>
        </p:nvCxnSpPr>
        <p:spPr>
          <a:xfrm flipH="1">
            <a:off x="4210440" y="177005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/>
          <p:nvPr/>
        </p:nvCxnSpPr>
        <p:spPr>
          <a:xfrm flipH="1">
            <a:off x="4210440" y="1971053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/>
          <p:cNvCxnSpPr/>
          <p:nvPr/>
        </p:nvCxnSpPr>
        <p:spPr>
          <a:xfrm flipH="1">
            <a:off x="4210440" y="2185284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/>
          <p:cNvCxnSpPr/>
          <p:nvPr/>
        </p:nvCxnSpPr>
        <p:spPr>
          <a:xfrm flipH="1">
            <a:off x="4211961" y="2398469"/>
            <a:ext cx="538345" cy="49975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/>
          <p:nvPr/>
        </p:nvCxnSpPr>
        <p:spPr>
          <a:xfrm flipH="1">
            <a:off x="4427984" y="2564904"/>
            <a:ext cx="322321" cy="3382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/>
          <p:cNvCxnSpPr/>
          <p:nvPr/>
        </p:nvCxnSpPr>
        <p:spPr>
          <a:xfrm flipH="1">
            <a:off x="4589144" y="2744864"/>
            <a:ext cx="161162" cy="16469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/>
          <p:nvPr/>
        </p:nvCxnSpPr>
        <p:spPr>
          <a:xfrm flipH="1">
            <a:off x="8062989" y="750587"/>
            <a:ext cx="238869" cy="22428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/>
          <p:nvPr/>
        </p:nvCxnSpPr>
        <p:spPr>
          <a:xfrm flipH="1">
            <a:off x="8061469" y="750587"/>
            <a:ext cx="433571" cy="40764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/>
          <p:nvPr/>
        </p:nvCxnSpPr>
        <p:spPr>
          <a:xfrm flipH="1">
            <a:off x="8061470" y="813235"/>
            <a:ext cx="542978" cy="50405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/>
          <p:cNvCxnSpPr/>
          <p:nvPr/>
        </p:nvCxnSpPr>
        <p:spPr>
          <a:xfrm flipH="1">
            <a:off x="8062990" y="994010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直線接點 207"/>
          <p:cNvCxnSpPr/>
          <p:nvPr/>
        </p:nvCxnSpPr>
        <p:spPr>
          <a:xfrm flipH="1">
            <a:off x="8062990" y="1158236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直線接點 208"/>
          <p:cNvCxnSpPr/>
          <p:nvPr/>
        </p:nvCxnSpPr>
        <p:spPr>
          <a:xfrm flipH="1">
            <a:off x="8051325" y="1556792"/>
            <a:ext cx="553477" cy="51380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線接點 209"/>
          <p:cNvCxnSpPr/>
          <p:nvPr/>
        </p:nvCxnSpPr>
        <p:spPr>
          <a:xfrm flipH="1">
            <a:off x="8061469" y="176420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線接點 210"/>
          <p:cNvCxnSpPr/>
          <p:nvPr/>
        </p:nvCxnSpPr>
        <p:spPr>
          <a:xfrm flipH="1">
            <a:off x="8061469" y="1965199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接點 211"/>
          <p:cNvCxnSpPr/>
          <p:nvPr/>
        </p:nvCxnSpPr>
        <p:spPr>
          <a:xfrm flipH="1">
            <a:off x="8061469" y="2179430"/>
            <a:ext cx="539865" cy="50116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直線接點 212"/>
          <p:cNvCxnSpPr/>
          <p:nvPr/>
        </p:nvCxnSpPr>
        <p:spPr>
          <a:xfrm flipH="1">
            <a:off x="8062990" y="2387252"/>
            <a:ext cx="544122" cy="50512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接點 213"/>
          <p:cNvCxnSpPr/>
          <p:nvPr/>
        </p:nvCxnSpPr>
        <p:spPr>
          <a:xfrm flipH="1">
            <a:off x="8244408" y="2559050"/>
            <a:ext cx="356926" cy="344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直線接點 214"/>
          <p:cNvCxnSpPr/>
          <p:nvPr/>
        </p:nvCxnSpPr>
        <p:spPr>
          <a:xfrm flipH="1">
            <a:off x="8416700" y="2739010"/>
            <a:ext cx="184633" cy="1582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接點 215"/>
          <p:cNvCxnSpPr/>
          <p:nvPr/>
        </p:nvCxnSpPr>
        <p:spPr>
          <a:xfrm flipH="1">
            <a:off x="8067511" y="1335367"/>
            <a:ext cx="539601" cy="50092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1045904" y="5742706"/>
            <a:ext cx="1998193" cy="3790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All_frame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std</a:t>
            </a: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3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6080" y="131332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Mark defect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" name="迴轉箭號 5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595002" y="648948"/>
            <a:ext cx="7844084" cy="2589985"/>
            <a:chOff x="47264" y="791898"/>
            <a:chExt cx="8683382" cy="2852629"/>
          </a:xfrm>
        </p:grpSpPr>
        <p:grpSp>
          <p:nvGrpSpPr>
            <p:cNvPr id="20" name="群組 19"/>
            <p:cNvGrpSpPr/>
            <p:nvPr/>
          </p:nvGrpSpPr>
          <p:grpSpPr>
            <a:xfrm>
              <a:off x="47264" y="791898"/>
              <a:ext cx="2708216" cy="2528313"/>
              <a:chOff x="-11545" y="1620515"/>
              <a:chExt cx="3317876" cy="309747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 smtClean="0">
                    <a:solidFill>
                      <a:schemeClr val="tx1"/>
                    </a:solidFill>
                  </a:rPr>
                  <a:t>Frame[ </a:t>
                </a:r>
                <a:r>
                  <a:rPr lang="en-US" altLang="zh-TW" sz="1600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TW" sz="1600" dirty="0" smtClean="0">
                    <a:solidFill>
                      <a:schemeClr val="tx1"/>
                    </a:solidFill>
                  </a:rPr>
                  <a:t> ]</a:t>
                </a:r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群組 21"/>
              <p:cNvGrpSpPr/>
              <p:nvPr/>
            </p:nvGrpSpPr>
            <p:grpSpPr>
              <a:xfrm>
                <a:off x="834447" y="1620515"/>
                <a:ext cx="2458091" cy="601396"/>
                <a:chOff x="-322689" y="3551622"/>
                <a:chExt cx="3226951" cy="756521"/>
              </a:xfrm>
            </p:grpSpPr>
            <p:sp>
              <p:nvSpPr>
                <p:cNvPr id="27" name="弧形 26"/>
                <p:cNvSpPr/>
                <p:nvPr/>
              </p:nvSpPr>
              <p:spPr>
                <a:xfrm rot="21239347" flipH="1">
                  <a:off x="-322689" y="3889172"/>
                  <a:ext cx="2210754" cy="418971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8" name="弧形 27"/>
                <p:cNvSpPr/>
                <p:nvPr/>
              </p:nvSpPr>
              <p:spPr>
                <a:xfrm rot="360653">
                  <a:off x="693508" y="3871925"/>
                  <a:ext cx="2210754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9" name="文字方塊 28"/>
                <p:cNvSpPr txBox="1"/>
                <p:nvPr/>
              </p:nvSpPr>
              <p:spPr>
                <a:xfrm>
                  <a:off x="816437" y="3551622"/>
                  <a:ext cx="933826" cy="470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 smtClean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6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23" name="群組 22"/>
              <p:cNvGrpSpPr/>
              <p:nvPr/>
            </p:nvGrpSpPr>
            <p:grpSpPr>
              <a:xfrm rot="16200000">
                <a:off x="-815353" y="2990776"/>
                <a:ext cx="2473700" cy="866084"/>
                <a:chOff x="-384637" y="3229914"/>
                <a:chExt cx="3382449" cy="1089480"/>
              </a:xfrm>
            </p:grpSpPr>
            <p:sp>
              <p:nvSpPr>
                <p:cNvPr id="24" name="弧形 23"/>
                <p:cNvSpPr/>
                <p:nvPr/>
              </p:nvSpPr>
              <p:spPr>
                <a:xfrm rot="21239347" flipH="1">
                  <a:off x="-384637" y="3874927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5" name="弧形 24"/>
                <p:cNvSpPr/>
                <p:nvPr/>
              </p:nvSpPr>
              <p:spPr>
                <a:xfrm rot="360653">
                  <a:off x="787060" y="3900420"/>
                  <a:ext cx="2210752" cy="418974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26" name="文字方塊 25"/>
                <p:cNvSpPr txBox="1"/>
                <p:nvPr/>
              </p:nvSpPr>
              <p:spPr>
                <a:xfrm rot="5400000">
                  <a:off x="819212" y="3421781"/>
                  <a:ext cx="894811" cy="5110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2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</p:grpSp>
        <p:grpSp>
          <p:nvGrpSpPr>
            <p:cNvPr id="8" name="群組 7"/>
            <p:cNvGrpSpPr/>
            <p:nvPr/>
          </p:nvGrpSpPr>
          <p:grpSpPr>
            <a:xfrm>
              <a:off x="4147405" y="1700808"/>
              <a:ext cx="809728" cy="803844"/>
              <a:chOff x="4029461" y="3088614"/>
              <a:chExt cx="3458869" cy="3433731"/>
            </a:xfrm>
          </p:grpSpPr>
          <p:grpSp>
            <p:nvGrpSpPr>
              <p:cNvPr id="9" name="群組 8"/>
              <p:cNvGrpSpPr/>
              <p:nvPr/>
            </p:nvGrpSpPr>
            <p:grpSpPr>
              <a:xfrm>
                <a:off x="4029461" y="3088614"/>
                <a:ext cx="3301900" cy="3433731"/>
                <a:chOff x="-340804" y="848136"/>
                <a:chExt cx="3647135" cy="3869854"/>
              </a:xfrm>
            </p:grpSpPr>
            <p:sp>
              <p:nvSpPr>
                <p:cNvPr id="11" name="矩形 10"/>
                <p:cNvSpPr/>
                <p:nvPr/>
              </p:nvSpPr>
              <p:spPr>
                <a:xfrm>
                  <a:off x="809328" y="2165290"/>
                  <a:ext cx="2497003" cy="25527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2" name="群組 11"/>
                <p:cNvGrpSpPr/>
                <p:nvPr/>
              </p:nvGrpSpPr>
              <p:grpSpPr>
                <a:xfrm>
                  <a:off x="834447" y="848136"/>
                  <a:ext cx="2446764" cy="1534965"/>
                  <a:chOff x="-322689" y="2580006"/>
                  <a:chExt cx="3212081" cy="1930890"/>
                </a:xfrm>
              </p:grpSpPr>
              <p:sp>
                <p:nvSpPr>
                  <p:cNvPr id="17" name="弧形 16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8" name="弧形 17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9" name="文字方塊 18"/>
                  <p:cNvSpPr txBox="1"/>
                  <p:nvPr/>
                </p:nvSpPr>
                <p:spPr>
                  <a:xfrm>
                    <a:off x="735128" y="2580006"/>
                    <a:ext cx="577102" cy="19308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TW" sz="1600" b="1" dirty="0" smtClean="0">
                        <a:solidFill>
                          <a:schemeClr val="tx1"/>
                        </a:solidFill>
                      </a:rPr>
                      <a:t>1</a:t>
                    </a:r>
                    <a:endParaRPr lang="zh-TW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3" name="群組 12"/>
                <p:cNvGrpSpPr/>
                <p:nvPr/>
              </p:nvGrpSpPr>
              <p:grpSpPr>
                <a:xfrm rot="16200000">
                  <a:off x="-950474" y="2875930"/>
                  <a:ext cx="2349103" cy="1129764"/>
                  <a:chOff x="-322689" y="2815725"/>
                  <a:chExt cx="3212081" cy="1421177"/>
                </a:xfrm>
              </p:grpSpPr>
              <p:sp>
                <p:nvSpPr>
                  <p:cNvPr id="14" name="弧形 1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5" name="弧形 1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16" name="文字方塊 15"/>
                  <p:cNvSpPr txBox="1"/>
                  <p:nvPr/>
                </p:nvSpPr>
                <p:spPr>
                  <a:xfrm rot="5400000">
                    <a:off x="1629828" y="2730804"/>
                    <a:ext cx="552992" cy="72283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600" b="1" dirty="0" smtClean="0">
                        <a:solidFill>
                          <a:schemeClr val="tx1"/>
                        </a:solidFill>
                      </a:rPr>
                      <a:t>1</a:t>
                    </a:r>
                    <a:endParaRPr lang="zh-TW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10" name="文字方塊 9"/>
              <p:cNvSpPr txBox="1"/>
              <p:nvPr/>
            </p:nvSpPr>
            <p:spPr>
              <a:xfrm>
                <a:off x="5267811" y="3341154"/>
                <a:ext cx="2220519" cy="4690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>
              <a:off x="6181918" y="803110"/>
              <a:ext cx="2480462" cy="2280686"/>
              <a:chOff x="229" y="1616362"/>
              <a:chExt cx="3306102" cy="3101628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809328" y="2165290"/>
                <a:ext cx="2497003" cy="25527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6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2" name="群組 31"/>
              <p:cNvGrpSpPr/>
              <p:nvPr/>
            </p:nvGrpSpPr>
            <p:grpSpPr>
              <a:xfrm>
                <a:off x="834447" y="1616362"/>
                <a:ext cx="2446764" cy="548929"/>
                <a:chOff x="-322689" y="3546384"/>
                <a:chExt cx="3212081" cy="690518"/>
              </a:xfrm>
            </p:grpSpPr>
            <p:sp>
              <p:nvSpPr>
                <p:cNvPr id="37" name="弧形 36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8" name="弧形 37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9" name="文字方塊 38"/>
                <p:cNvSpPr txBox="1"/>
                <p:nvPr/>
              </p:nvSpPr>
              <p:spPr>
                <a:xfrm>
                  <a:off x="782686" y="3546384"/>
                  <a:ext cx="1015951" cy="5219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2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  <p:grpSp>
            <p:nvGrpSpPr>
              <p:cNvPr id="33" name="群組 32"/>
              <p:cNvGrpSpPr/>
              <p:nvPr/>
            </p:nvGrpSpPr>
            <p:grpSpPr>
              <a:xfrm rot="16200000">
                <a:off x="-779954" y="3046443"/>
                <a:ext cx="2349103" cy="788738"/>
                <a:chOff x="-322689" y="3244718"/>
                <a:chExt cx="3212081" cy="992184"/>
              </a:xfrm>
            </p:grpSpPr>
            <p:sp>
              <p:nvSpPr>
                <p:cNvPr id="34" name="弧形 33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5" name="弧形 34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/>
                </a:p>
              </p:txBody>
            </p:sp>
            <p:sp>
              <p:nvSpPr>
                <p:cNvPr id="36" name="文字方塊 35"/>
                <p:cNvSpPr txBox="1"/>
                <p:nvPr/>
              </p:nvSpPr>
              <p:spPr>
                <a:xfrm rot="5400000">
                  <a:off x="762743" y="3447806"/>
                  <a:ext cx="973505" cy="567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200" b="1" dirty="0">
                      <a:solidFill>
                        <a:schemeClr val="tx1"/>
                      </a:solidFill>
                      <a:latin typeface="+mj-lt"/>
                    </a:rPr>
                    <a:t>3072</a:t>
                  </a:r>
                  <a:endParaRPr lang="zh-TW" altLang="en-US" sz="1200" b="1" dirty="0">
                    <a:solidFill>
                      <a:schemeClr val="tx1"/>
                    </a:solidFill>
                    <a:latin typeface="+mj-lt"/>
                  </a:endParaRPr>
                </a:p>
              </p:txBody>
            </p:sp>
          </p:grpSp>
        </p:grpSp>
        <p:sp>
          <p:nvSpPr>
            <p:cNvPr id="40" name="等於 39"/>
            <p:cNvSpPr/>
            <p:nvPr/>
          </p:nvSpPr>
          <p:spPr>
            <a:xfrm>
              <a:off x="5488908" y="1977020"/>
              <a:ext cx="575481" cy="440589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268600" y="2026094"/>
              <a:ext cx="117593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28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減號 41"/>
            <p:cNvSpPr/>
            <p:nvPr/>
          </p:nvSpPr>
          <p:spPr>
            <a:xfrm>
              <a:off x="3084210" y="2036085"/>
              <a:ext cx="652974" cy="388815"/>
            </a:xfrm>
            <a:prstGeom prst="mathMinus">
              <a:avLst/>
            </a:prstGeom>
            <a:solidFill>
              <a:schemeClr val="tx1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sp>
          <p:nvSpPr>
            <p:cNvPr id="43" name="橢圓 42"/>
            <p:cNvSpPr/>
            <p:nvPr/>
          </p:nvSpPr>
          <p:spPr>
            <a:xfrm>
              <a:off x="3362524" y="1969439"/>
              <a:ext cx="133291" cy="13329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460808" y="1959819"/>
              <a:ext cx="65114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pic[ </a:t>
              </a:r>
              <a:r>
                <a:rPr lang="en-US" altLang="zh-TW" sz="1400" dirty="0" err="1">
                  <a:solidFill>
                    <a:schemeClr val="tx1"/>
                  </a:solidFill>
                </a:rPr>
                <a:t>i</a:t>
              </a:r>
              <a:r>
                <a:rPr lang="en-US" altLang="zh-TW" sz="1400" dirty="0">
                  <a:solidFill>
                    <a:schemeClr val="tx1"/>
                  </a:solidFill>
                </a:rPr>
                <a:t> ]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3768125" y="1292074"/>
              <a:ext cx="16273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All_frame_median</a:t>
              </a:r>
              <a:endParaRPr lang="zh-TW" altLang="en-US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001169" y="3339438"/>
              <a:ext cx="1567256" cy="305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當個迴圈圖片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陣列</a:t>
              </a:r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6853209" y="3166012"/>
              <a:ext cx="18774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減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去所有像素之中位數後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78" name="群組 77"/>
          <p:cNvGrpSpPr/>
          <p:nvPr/>
        </p:nvGrpSpPr>
        <p:grpSpPr>
          <a:xfrm>
            <a:off x="535508" y="3417123"/>
            <a:ext cx="8513116" cy="2197704"/>
            <a:chOff x="516458" y="3419085"/>
            <a:chExt cx="8513116" cy="2197704"/>
          </a:xfrm>
        </p:grpSpPr>
        <p:grpSp>
          <p:nvGrpSpPr>
            <p:cNvPr id="62" name="群組 61"/>
            <p:cNvGrpSpPr/>
            <p:nvPr/>
          </p:nvGrpSpPr>
          <p:grpSpPr>
            <a:xfrm>
              <a:off x="516458" y="3437967"/>
              <a:ext cx="2374833" cy="2178822"/>
              <a:chOff x="665961" y="3638592"/>
              <a:chExt cx="2374833" cy="2178822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665961" y="3638592"/>
                <a:ext cx="2374833" cy="2178822"/>
                <a:chOff x="-38335" y="1586998"/>
                <a:chExt cx="3344666" cy="3130992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809328" y="2165290"/>
                  <a:ext cx="2497003" cy="25527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50" name="群組 49"/>
                <p:cNvGrpSpPr/>
                <p:nvPr/>
              </p:nvGrpSpPr>
              <p:grpSpPr>
                <a:xfrm>
                  <a:off x="834447" y="1586998"/>
                  <a:ext cx="2446764" cy="578293"/>
                  <a:chOff x="-322689" y="3509446"/>
                  <a:chExt cx="3212081" cy="727456"/>
                </a:xfrm>
              </p:grpSpPr>
              <p:sp>
                <p:nvSpPr>
                  <p:cNvPr id="55" name="弧形 54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6" name="弧形 55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7" name="文字方塊 56"/>
                  <p:cNvSpPr txBox="1"/>
                  <p:nvPr/>
                </p:nvSpPr>
                <p:spPr>
                  <a:xfrm>
                    <a:off x="779385" y="3509446"/>
                    <a:ext cx="969755" cy="5007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51" name="群組 50"/>
                <p:cNvGrpSpPr/>
                <p:nvPr/>
              </p:nvGrpSpPr>
              <p:grpSpPr>
                <a:xfrm rot="16200000">
                  <a:off x="-799237" y="3027161"/>
                  <a:ext cx="2349103" cy="827300"/>
                  <a:chOff x="-322689" y="3196209"/>
                  <a:chExt cx="3212081" cy="1040693"/>
                </a:xfrm>
              </p:grpSpPr>
              <p:sp>
                <p:nvSpPr>
                  <p:cNvPr id="52" name="弧形 51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3" name="弧形 52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54" name="文字方塊 53"/>
                  <p:cNvSpPr txBox="1"/>
                  <p:nvPr/>
                </p:nvSpPr>
                <p:spPr>
                  <a:xfrm rot="5400000">
                    <a:off x="821927" y="3388688"/>
                    <a:ext cx="929239" cy="544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</p:grpSp>
          <p:sp>
            <p:nvSpPr>
              <p:cNvPr id="58" name="矩形 57"/>
              <p:cNvSpPr/>
              <p:nvPr/>
            </p:nvSpPr>
            <p:spPr>
              <a:xfrm>
                <a:off x="1645457" y="4764345"/>
                <a:ext cx="10797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 err="1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copy_pic</a:t>
                </a:r>
                <a:r>
                  <a:rPr lang="en-US" altLang="zh-TW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[ </a:t>
                </a:r>
                <a:r>
                  <a:rPr lang="en-US" altLang="zh-TW" sz="1400" dirty="0" err="1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TW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]</a:t>
                </a:r>
                <a:endParaRPr lang="zh-TW" altLang="en-US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等於 62"/>
            <p:cNvSpPr/>
            <p:nvPr/>
          </p:nvSpPr>
          <p:spPr>
            <a:xfrm>
              <a:off x="3294690" y="4555735"/>
              <a:ext cx="519858" cy="400023"/>
            </a:xfrm>
            <a:prstGeom prst="mathEqual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solidFill>
                  <a:schemeClr val="tx1"/>
                </a:solidFill>
              </a:endParaRPr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3885521" y="3419085"/>
              <a:ext cx="2374833" cy="2189719"/>
              <a:chOff x="665961" y="3627695"/>
              <a:chExt cx="2374833" cy="2189719"/>
            </a:xfrm>
          </p:grpSpPr>
          <p:grpSp>
            <p:nvGrpSpPr>
              <p:cNvPr id="66" name="群組 65"/>
              <p:cNvGrpSpPr/>
              <p:nvPr/>
            </p:nvGrpSpPr>
            <p:grpSpPr>
              <a:xfrm>
                <a:off x="665961" y="3627695"/>
                <a:ext cx="2374833" cy="2189719"/>
                <a:chOff x="-38335" y="1571339"/>
                <a:chExt cx="3344666" cy="3146651"/>
              </a:xfrm>
            </p:grpSpPr>
            <p:sp>
              <p:nvSpPr>
                <p:cNvPr id="68" name="矩形 67"/>
                <p:cNvSpPr/>
                <p:nvPr/>
              </p:nvSpPr>
              <p:spPr>
                <a:xfrm>
                  <a:off x="809327" y="2165289"/>
                  <a:ext cx="2497004" cy="2552701"/>
                </a:xfrm>
                <a:prstGeom prst="rect">
                  <a:avLst/>
                </a:prstGeom>
                <a:solidFill>
                  <a:srgbClr val="B4C7E7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6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69" name="群組 68"/>
                <p:cNvGrpSpPr/>
                <p:nvPr/>
              </p:nvGrpSpPr>
              <p:grpSpPr>
                <a:xfrm>
                  <a:off x="834447" y="1571339"/>
                  <a:ext cx="2446764" cy="593949"/>
                  <a:chOff x="-322689" y="3489751"/>
                  <a:chExt cx="3212081" cy="747151"/>
                </a:xfrm>
              </p:grpSpPr>
              <p:sp>
                <p:nvSpPr>
                  <p:cNvPr id="74" name="弧形 7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5" name="弧形 7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6" name="文字方塊 75"/>
                  <p:cNvSpPr txBox="1"/>
                  <p:nvPr/>
                </p:nvSpPr>
                <p:spPr>
                  <a:xfrm>
                    <a:off x="798471" y="3489751"/>
                    <a:ext cx="969755" cy="50072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  <p:grpSp>
              <p:nvGrpSpPr>
                <p:cNvPr id="70" name="群組 69"/>
                <p:cNvGrpSpPr/>
                <p:nvPr/>
              </p:nvGrpSpPr>
              <p:grpSpPr>
                <a:xfrm rot="16200000">
                  <a:off x="-799238" y="3027162"/>
                  <a:ext cx="2349103" cy="827298"/>
                  <a:chOff x="-322689" y="3196211"/>
                  <a:chExt cx="3212081" cy="1040691"/>
                </a:xfrm>
              </p:grpSpPr>
              <p:sp>
                <p:nvSpPr>
                  <p:cNvPr id="71" name="弧形 70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2" name="弧形 71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600"/>
                  </a:p>
                </p:txBody>
              </p:sp>
              <p:sp>
                <p:nvSpPr>
                  <p:cNvPr id="73" name="文字方塊 72"/>
                  <p:cNvSpPr txBox="1"/>
                  <p:nvPr/>
                </p:nvSpPr>
                <p:spPr>
                  <a:xfrm rot="5400000">
                    <a:off x="821927" y="3388690"/>
                    <a:ext cx="929239" cy="54428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TW" sz="1200" b="1" dirty="0">
                        <a:solidFill>
                          <a:schemeClr val="tx1"/>
                        </a:solidFill>
                        <a:latin typeface="+mj-lt"/>
                      </a:rPr>
                      <a:t>3072</a:t>
                    </a:r>
                    <a:endParaRPr lang="zh-TW" altLang="en-US" sz="1200" b="1" dirty="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</p:grpSp>
          <p:sp>
            <p:nvSpPr>
              <p:cNvPr id="67" name="矩形 66"/>
              <p:cNvSpPr/>
              <p:nvPr/>
            </p:nvSpPr>
            <p:spPr>
              <a:xfrm>
                <a:off x="1645457" y="4764345"/>
                <a:ext cx="1079727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TW" sz="14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pic[ </a:t>
                </a:r>
                <a:r>
                  <a:rPr lang="en-US" altLang="zh-TW" sz="1400" dirty="0" err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]</a:t>
                </a:r>
                <a:endParaRPr lang="zh-TW" altLang="en-US" sz="1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7" name="文字方塊 76"/>
            <p:cNvSpPr txBox="1"/>
            <p:nvPr/>
          </p:nvSpPr>
          <p:spPr>
            <a:xfrm>
              <a:off x="6511769" y="3777435"/>
              <a:ext cx="2517805" cy="1600438"/>
            </a:xfrm>
            <a:prstGeom prst="rect">
              <a:avLst/>
            </a:prstGeom>
            <a:noFill/>
            <a:ln w="28575">
              <a:solidFill>
                <a:srgbClr val="006896"/>
              </a:solidFill>
              <a:prstDash val="dash"/>
            </a:ln>
          </p:spPr>
          <p:txBody>
            <a:bodyPr wrap="none" rtlCol="0">
              <a:spAutoFit/>
            </a:bodyPr>
            <a:lstStyle/>
            <a:p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Where </a:t>
              </a:r>
            </a:p>
            <a:p>
              <a:endParaRPr lang="en-US" altLang="zh-TW" sz="1400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    | Pixel | 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&gt;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 </a:t>
              </a:r>
              <a:r>
                <a:rPr lang="en-US" altLang="zh-CN" sz="1400" b="1" dirty="0" err="1" smtClean="0">
                  <a:solidFill>
                    <a:schemeClr val="tx1"/>
                  </a:solidFill>
                  <a:latin typeface="+mn-ea"/>
                  <a:ea typeface="+mn-ea"/>
                </a:rPr>
                <a:t>std</a:t>
              </a:r>
              <a:r>
                <a:rPr lang="en-US" altLang="zh-CN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CN" sz="1400" b="1" dirty="0">
                  <a:solidFill>
                    <a:schemeClr val="tx1"/>
                  </a:solidFill>
                  <a:latin typeface="+mn-ea"/>
                </a:rPr>
                <a:t>(all frame)</a:t>
              </a:r>
            </a:p>
            <a:p>
              <a:endParaRPr lang="en-US" altLang="zh-CN" sz="14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r>
                <a:rPr lang="en-US" altLang="zh-CN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	</a:t>
              </a:r>
            </a:p>
            <a:p>
              <a:endParaRPr lang="zh-CN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endParaRPr lang="en-US" altLang="zh-TW" sz="14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9" name="文字方塊 78"/>
          <p:cNvSpPr txBox="1"/>
          <p:nvPr/>
        </p:nvSpPr>
        <p:spPr>
          <a:xfrm>
            <a:off x="460905" y="5908570"/>
            <a:ext cx="8594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chemeClr val="tx1"/>
                </a:solidFill>
                <a:latin typeface="+mj-ea"/>
                <a:ea typeface="+mj-ea"/>
              </a:rPr>
              <a:t>copy_pic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由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pic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複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製而來，且當中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與中位數差之絕對值大於標準差，則在該位置添加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mark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，會於接下來修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正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使用到。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82265" y="4919406"/>
            <a:ext cx="19529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tx1"/>
                </a:solidFill>
                <a:latin typeface="+mn-ea"/>
              </a:rPr>
              <a:t>Add mark in to array</a:t>
            </a:r>
          </a:p>
        </p:txBody>
      </p:sp>
      <p:sp>
        <p:nvSpPr>
          <p:cNvPr id="80" name="文字方塊 79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ADC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17" y="1383499"/>
            <a:ext cx="2175964" cy="2342069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437359" y="1756850"/>
            <a:ext cx="72008" cy="72008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65" name="弧形 64"/>
          <p:cNvSpPr/>
          <p:nvPr/>
        </p:nvSpPr>
        <p:spPr>
          <a:xfrm rot="16560653">
            <a:off x="-86089" y="1969454"/>
            <a:ext cx="1423280" cy="293198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6" name="弧形 65"/>
          <p:cNvSpPr/>
          <p:nvPr/>
        </p:nvSpPr>
        <p:spPr>
          <a:xfrm rot="5039347" flipV="1">
            <a:off x="-80053" y="2854918"/>
            <a:ext cx="1423280" cy="293198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7" name="文字方塊 66"/>
          <p:cNvSpPr txBox="1"/>
          <p:nvPr/>
        </p:nvSpPr>
        <p:spPr>
          <a:xfrm>
            <a:off x="49582" y="2392358"/>
            <a:ext cx="742489" cy="324350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弧形 67"/>
          <p:cNvSpPr/>
          <p:nvPr/>
        </p:nvSpPr>
        <p:spPr>
          <a:xfrm rot="21239347" flipH="1">
            <a:off x="697448" y="1146980"/>
            <a:ext cx="1482451" cy="2931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69" name="弧形 68"/>
          <p:cNvSpPr/>
          <p:nvPr/>
        </p:nvSpPr>
        <p:spPr>
          <a:xfrm rot="360653">
            <a:off x="1368903" y="1134911"/>
            <a:ext cx="1482451" cy="293199"/>
          </a:xfrm>
          <a:prstGeom prst="arc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400"/>
          </a:p>
        </p:txBody>
      </p:sp>
      <p:sp>
        <p:nvSpPr>
          <p:cNvPr id="70" name="文字方塊 69"/>
          <p:cNvSpPr txBox="1"/>
          <p:nvPr/>
        </p:nvSpPr>
        <p:spPr>
          <a:xfrm>
            <a:off x="1344933" y="1017773"/>
            <a:ext cx="835283" cy="324350"/>
          </a:xfrm>
          <a:prstGeom prst="rect">
            <a:avLst/>
          </a:prstGeom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TW"/>
            </a:defPPr>
            <a:lvl1pPr algn="ctr">
              <a:defRPr sz="140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>
                <a:solidFill>
                  <a:schemeClr val="tx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tx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3072</a:t>
            </a:r>
            <a:endParaRPr lang="zh-TW" altLang="en-US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單箭頭接點 28"/>
          <p:cNvCxnSpPr>
            <a:stCxn id="27" idx="3"/>
          </p:cNvCxnSpPr>
          <p:nvPr/>
        </p:nvCxnSpPr>
        <p:spPr>
          <a:xfrm>
            <a:off x="2509367" y="1792854"/>
            <a:ext cx="1195631" cy="360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字方塊 72"/>
          <p:cNvSpPr txBox="1"/>
          <p:nvPr/>
        </p:nvSpPr>
        <p:spPr>
          <a:xfrm>
            <a:off x="570431" y="4543402"/>
            <a:ext cx="80073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前面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4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種方法圖像的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data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ROI(Region Of Interest)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大小是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ROI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的大小會因為不同的面板使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用不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同的元件而改變，在此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組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Panel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，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ROI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會個每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8pixel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改變一次，圖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為原始圖經調整退比，圖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(2)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為紅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色框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框部分放大，可以很清楚看到區塊顏色的變化，所以在處理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ADC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Noise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 將陣列分成圖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en-US" altLang="zh-TW" sz="14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共</a:t>
            </a:r>
            <a:r>
              <a:rPr lang="zh-TW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有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384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個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3072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*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8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的區塊去修正</a:t>
            </a:r>
            <a:r>
              <a:rPr lang="en-US" altLang="zh-TW" sz="1400" b="1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TW" altLang="en-US" sz="1400" b="1" dirty="0">
                <a:solidFill>
                  <a:schemeClr val="tx1"/>
                </a:solidFill>
                <a:latin typeface="+mj-ea"/>
                <a:ea typeface="+mj-ea"/>
              </a:rPr>
              <a:t>。</a:t>
            </a:r>
            <a:endParaRPr lang="en-US" altLang="zh-TW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74" name="群組 73"/>
          <p:cNvGrpSpPr/>
          <p:nvPr/>
        </p:nvGrpSpPr>
        <p:grpSpPr>
          <a:xfrm>
            <a:off x="437230" y="4232782"/>
            <a:ext cx="426382" cy="331811"/>
            <a:chOff x="755576" y="1124744"/>
            <a:chExt cx="540060" cy="360040"/>
          </a:xfrm>
        </p:grpSpPr>
        <p:cxnSp>
          <p:nvCxnSpPr>
            <p:cNvPr id="75" name="直線接點 74"/>
            <p:cNvCxnSpPr/>
            <p:nvPr/>
          </p:nvCxnSpPr>
          <p:spPr>
            <a:xfrm>
              <a:off x="881590" y="1232756"/>
              <a:ext cx="28803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755576" y="1124744"/>
              <a:ext cx="540060" cy="360040"/>
              <a:chOff x="755576" y="1124744"/>
              <a:chExt cx="540060" cy="360040"/>
            </a:xfrm>
          </p:grpSpPr>
          <p:sp>
            <p:nvSpPr>
              <p:cNvPr id="77" name="矩形圖說文字 76"/>
              <p:cNvSpPr/>
              <p:nvPr/>
            </p:nvSpPr>
            <p:spPr>
              <a:xfrm>
                <a:off x="755576" y="1124744"/>
                <a:ext cx="540060" cy="360040"/>
              </a:xfrm>
              <a:prstGeom prst="wedgeRectCallou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78" name="直線接點 77"/>
              <p:cNvCxnSpPr/>
              <p:nvPr/>
            </p:nvCxnSpPr>
            <p:spPr>
              <a:xfrm>
                <a:off x="881590" y="1376772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/>
              <p:cNvCxnSpPr/>
              <p:nvPr/>
            </p:nvCxnSpPr>
            <p:spPr>
              <a:xfrm>
                <a:off x="917594" y="1304764"/>
                <a:ext cx="21602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文字方塊 79"/>
          <p:cNvSpPr txBox="1"/>
          <p:nvPr/>
        </p:nvSpPr>
        <p:spPr>
          <a:xfrm>
            <a:off x="2398824" y="376190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endParaRPr lang="zh-TW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3395210" y="964981"/>
            <a:ext cx="5337688" cy="3017752"/>
            <a:chOff x="3393079" y="583764"/>
            <a:chExt cx="5337688" cy="3017752"/>
          </a:xfrm>
        </p:grpSpPr>
        <p:grpSp>
          <p:nvGrpSpPr>
            <p:cNvPr id="72" name="群組 71"/>
            <p:cNvGrpSpPr/>
            <p:nvPr/>
          </p:nvGrpSpPr>
          <p:grpSpPr>
            <a:xfrm>
              <a:off x="3393079" y="583764"/>
              <a:ext cx="5318030" cy="2778718"/>
              <a:chOff x="3393079" y="583764"/>
              <a:chExt cx="5318030" cy="2778718"/>
            </a:xfrm>
          </p:grpSpPr>
          <p:grpSp>
            <p:nvGrpSpPr>
              <p:cNvPr id="24" name="群組 23"/>
              <p:cNvGrpSpPr/>
              <p:nvPr/>
            </p:nvGrpSpPr>
            <p:grpSpPr>
              <a:xfrm>
                <a:off x="5723285" y="583764"/>
                <a:ext cx="2987824" cy="2678684"/>
                <a:chOff x="200780" y="622883"/>
                <a:chExt cx="3232598" cy="2898132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1055168" y="1079894"/>
                  <a:ext cx="2378210" cy="2431257"/>
                </a:xfrm>
                <a:prstGeom prst="rect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9" name="群組 8"/>
                <p:cNvGrpSpPr/>
                <p:nvPr/>
              </p:nvGrpSpPr>
              <p:grpSpPr>
                <a:xfrm>
                  <a:off x="1079092" y="622883"/>
                  <a:ext cx="2330362" cy="457011"/>
                  <a:chOff x="-322689" y="3633295"/>
                  <a:chExt cx="3212081" cy="603607"/>
                </a:xfrm>
              </p:grpSpPr>
              <p:sp>
                <p:nvSpPr>
                  <p:cNvPr id="10" name="弧形 9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1" name="弧形 10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" name="文字方塊 11"/>
                  <p:cNvSpPr txBox="1"/>
                  <p:nvPr/>
                </p:nvSpPr>
                <p:spPr>
                  <a:xfrm>
                    <a:off x="642894" y="3633295"/>
                    <a:ext cx="1245643" cy="463488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2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384</a:t>
                    </a:r>
                    <a:endPara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grpSp>
              <p:nvGrpSpPr>
                <p:cNvPr id="13" name="群組 12"/>
                <p:cNvGrpSpPr/>
                <p:nvPr/>
              </p:nvGrpSpPr>
              <p:grpSpPr>
                <a:xfrm rot="16200000">
                  <a:off x="-500395" y="1877235"/>
                  <a:ext cx="2237346" cy="834995"/>
                  <a:chOff x="-322689" y="3134063"/>
                  <a:chExt cx="3212081" cy="1102839"/>
                </a:xfrm>
              </p:grpSpPr>
              <p:sp>
                <p:nvSpPr>
                  <p:cNvPr id="14" name="弧形 13"/>
                  <p:cNvSpPr/>
                  <p:nvPr/>
                </p:nvSpPr>
                <p:spPr>
                  <a:xfrm rot="21239347" flipH="1">
                    <a:off x="-322689" y="3817929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5" name="弧形 14"/>
                  <p:cNvSpPr/>
                  <p:nvPr/>
                </p:nvSpPr>
                <p:spPr>
                  <a:xfrm rot="360653">
                    <a:off x="678639" y="3800682"/>
                    <a:ext cx="2210753" cy="41897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6" name="文字方塊 15"/>
                  <p:cNvSpPr txBox="1"/>
                  <p:nvPr/>
                </p:nvSpPr>
                <p:spPr>
                  <a:xfrm rot="5400000">
                    <a:off x="716965" y="3412659"/>
                    <a:ext cx="1060998" cy="503806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2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3072</a:t>
                    </a:r>
                    <a:endPara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  <p:cxnSp>
              <p:nvCxnSpPr>
                <p:cNvPr id="17" name="直線接點 16"/>
                <p:cNvCxnSpPr/>
                <p:nvPr/>
              </p:nvCxnSpPr>
              <p:spPr>
                <a:xfrm>
                  <a:off x="1213254" y="1079894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直線接點 17"/>
                <p:cNvCxnSpPr/>
                <p:nvPr/>
              </p:nvCxnSpPr>
              <p:spPr>
                <a:xfrm flipH="1">
                  <a:off x="1358404" y="1089758"/>
                  <a:ext cx="13064" cy="2412323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接點 18"/>
                <p:cNvCxnSpPr/>
                <p:nvPr/>
              </p:nvCxnSpPr>
              <p:spPr>
                <a:xfrm>
                  <a:off x="1522592" y="1089758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矩形 19"/>
                <p:cNvSpPr/>
                <p:nvPr/>
              </p:nvSpPr>
              <p:spPr>
                <a:xfrm>
                  <a:off x="1652724" y="1937195"/>
                  <a:ext cx="1634132" cy="55799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pc="600" dirty="0" smtClean="0">
                      <a:solidFill>
                        <a:schemeClr val="tx1"/>
                      </a:solidFill>
                    </a:rPr>
                    <a:t>………</a:t>
                  </a:r>
                  <a:endParaRPr lang="zh-TW" altLang="en-US" spc="6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直線接點 20"/>
                <p:cNvCxnSpPr/>
                <p:nvPr/>
              </p:nvCxnSpPr>
              <p:spPr>
                <a:xfrm>
                  <a:off x="3000639" y="1089758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接點 21"/>
                <p:cNvCxnSpPr/>
                <p:nvPr/>
              </p:nvCxnSpPr>
              <p:spPr>
                <a:xfrm>
                  <a:off x="3143480" y="1075688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接點 22"/>
                <p:cNvCxnSpPr/>
                <p:nvPr/>
              </p:nvCxnSpPr>
              <p:spPr>
                <a:xfrm>
                  <a:off x="3286856" y="1079893"/>
                  <a:ext cx="0" cy="243125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0" name="圖片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3079" y="960906"/>
                <a:ext cx="2227940" cy="2342193"/>
              </a:xfrm>
              <a:prstGeom prst="rect">
                <a:avLst/>
              </a:prstGeom>
            </p:spPr>
          </p:pic>
          <p:grpSp>
            <p:nvGrpSpPr>
              <p:cNvPr id="34" name="群組 33"/>
              <p:cNvGrpSpPr/>
              <p:nvPr/>
            </p:nvGrpSpPr>
            <p:grpSpPr>
              <a:xfrm>
                <a:off x="3413278" y="3214668"/>
                <a:ext cx="269305" cy="142712"/>
                <a:chOff x="6604086" y="1156731"/>
                <a:chExt cx="269305" cy="142712"/>
              </a:xfrm>
            </p:grpSpPr>
            <p:sp>
              <p:nvSpPr>
                <p:cNvPr id="32" name="弧形 31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3" name="弧形 32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35" name="文字方塊 34"/>
              <p:cNvSpPr txBox="1"/>
              <p:nvPr/>
            </p:nvSpPr>
            <p:spPr>
              <a:xfrm>
                <a:off x="3492038" y="3079947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0" name="群組 39"/>
              <p:cNvGrpSpPr/>
              <p:nvPr/>
            </p:nvGrpSpPr>
            <p:grpSpPr>
              <a:xfrm>
                <a:off x="3691824" y="3079947"/>
                <a:ext cx="269305" cy="277433"/>
                <a:chOff x="6703626" y="3346835"/>
                <a:chExt cx="269305" cy="277433"/>
              </a:xfrm>
            </p:grpSpPr>
            <p:grpSp>
              <p:nvGrpSpPr>
                <p:cNvPr id="36" name="群組 35"/>
                <p:cNvGrpSpPr/>
                <p:nvPr/>
              </p:nvGrpSpPr>
              <p:grpSpPr>
                <a:xfrm>
                  <a:off x="6703626" y="3481556"/>
                  <a:ext cx="269305" cy="142712"/>
                  <a:chOff x="6604086" y="1156731"/>
                  <a:chExt cx="269305" cy="142712"/>
                </a:xfrm>
              </p:grpSpPr>
              <p:sp>
                <p:nvSpPr>
                  <p:cNvPr id="37" name="弧形 36"/>
                  <p:cNvSpPr/>
                  <p:nvPr/>
                </p:nvSpPr>
                <p:spPr>
                  <a:xfrm>
                    <a:off x="6715865" y="1156731"/>
                    <a:ext cx="157526" cy="142712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38" name="弧形 37"/>
                  <p:cNvSpPr/>
                  <p:nvPr/>
                </p:nvSpPr>
                <p:spPr>
                  <a:xfrm flipH="1">
                    <a:off x="6604086" y="1156731"/>
                    <a:ext cx="157526" cy="142712"/>
                  </a:xfrm>
                  <a:prstGeom prst="arc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</p:grpSp>
            <p:sp>
              <p:nvSpPr>
                <p:cNvPr id="39" name="文字方塊 38"/>
                <p:cNvSpPr txBox="1"/>
                <p:nvPr/>
              </p:nvSpPr>
              <p:spPr>
                <a:xfrm>
                  <a:off x="6782386" y="3346835"/>
                  <a:ext cx="99104" cy="146379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6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8</a:t>
                  </a:r>
                  <a:endParaRPr lang="zh-TW" altLang="en-US" sz="5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41" name="群組 40"/>
              <p:cNvGrpSpPr/>
              <p:nvPr/>
            </p:nvGrpSpPr>
            <p:grpSpPr>
              <a:xfrm>
                <a:off x="3972013" y="3214668"/>
                <a:ext cx="269305" cy="142712"/>
                <a:chOff x="6604086" y="1156731"/>
                <a:chExt cx="269305" cy="142712"/>
              </a:xfrm>
            </p:grpSpPr>
            <p:sp>
              <p:nvSpPr>
                <p:cNvPr id="42" name="弧形 41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3" name="弧形 42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4" name="文字方塊 43"/>
              <p:cNvSpPr txBox="1"/>
              <p:nvPr/>
            </p:nvSpPr>
            <p:spPr>
              <a:xfrm>
                <a:off x="4050773" y="3079947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5" name="群組 44"/>
              <p:cNvGrpSpPr/>
              <p:nvPr/>
            </p:nvGrpSpPr>
            <p:grpSpPr>
              <a:xfrm>
                <a:off x="4239521" y="3201639"/>
                <a:ext cx="269305" cy="142712"/>
                <a:chOff x="6604086" y="1156731"/>
                <a:chExt cx="269305" cy="142712"/>
              </a:xfrm>
            </p:grpSpPr>
            <p:sp>
              <p:nvSpPr>
                <p:cNvPr id="46" name="弧形 45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弧形 46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48" name="文字方塊 47"/>
              <p:cNvSpPr txBox="1"/>
              <p:nvPr/>
            </p:nvSpPr>
            <p:spPr>
              <a:xfrm>
                <a:off x="4318281" y="3066918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49" name="群組 48"/>
              <p:cNvGrpSpPr/>
              <p:nvPr/>
            </p:nvGrpSpPr>
            <p:grpSpPr>
              <a:xfrm>
                <a:off x="4513948" y="3209055"/>
                <a:ext cx="269305" cy="142712"/>
                <a:chOff x="6604086" y="1156731"/>
                <a:chExt cx="269305" cy="142712"/>
              </a:xfrm>
            </p:grpSpPr>
            <p:sp>
              <p:nvSpPr>
                <p:cNvPr id="50" name="弧形 49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2" name="文字方塊 51"/>
              <p:cNvSpPr txBox="1"/>
              <p:nvPr/>
            </p:nvSpPr>
            <p:spPr>
              <a:xfrm>
                <a:off x="4592708" y="3074334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53" name="群組 52"/>
              <p:cNvGrpSpPr/>
              <p:nvPr/>
            </p:nvGrpSpPr>
            <p:grpSpPr>
              <a:xfrm>
                <a:off x="4784018" y="3209055"/>
                <a:ext cx="269305" cy="142712"/>
                <a:chOff x="6604086" y="1156731"/>
                <a:chExt cx="269305" cy="142712"/>
              </a:xfrm>
            </p:grpSpPr>
            <p:sp>
              <p:nvSpPr>
                <p:cNvPr id="54" name="弧形 53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5" name="弧形 54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6" name="文字方塊 55"/>
              <p:cNvSpPr txBox="1"/>
              <p:nvPr/>
            </p:nvSpPr>
            <p:spPr>
              <a:xfrm>
                <a:off x="4862778" y="3074334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57" name="群組 56"/>
              <p:cNvGrpSpPr/>
              <p:nvPr/>
            </p:nvGrpSpPr>
            <p:grpSpPr>
              <a:xfrm>
                <a:off x="5053705" y="3209055"/>
                <a:ext cx="269305" cy="142712"/>
                <a:chOff x="6604086" y="1156731"/>
                <a:chExt cx="269305" cy="142712"/>
              </a:xfrm>
            </p:grpSpPr>
            <p:sp>
              <p:nvSpPr>
                <p:cNvPr id="58" name="弧形 57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9" name="弧形 58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0" name="文字方塊 59"/>
              <p:cNvSpPr txBox="1"/>
              <p:nvPr/>
            </p:nvSpPr>
            <p:spPr>
              <a:xfrm>
                <a:off x="5132465" y="3074334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grpSp>
            <p:nvGrpSpPr>
              <p:cNvPr id="61" name="群組 60"/>
              <p:cNvGrpSpPr/>
              <p:nvPr/>
            </p:nvGrpSpPr>
            <p:grpSpPr>
              <a:xfrm>
                <a:off x="5323010" y="3219770"/>
                <a:ext cx="269305" cy="142712"/>
                <a:chOff x="6604086" y="1156731"/>
                <a:chExt cx="269305" cy="142712"/>
              </a:xfrm>
            </p:grpSpPr>
            <p:sp>
              <p:nvSpPr>
                <p:cNvPr id="62" name="弧形 61"/>
                <p:cNvSpPr/>
                <p:nvPr/>
              </p:nvSpPr>
              <p:spPr>
                <a:xfrm>
                  <a:off x="6715865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63" name="弧形 62"/>
                <p:cNvSpPr/>
                <p:nvPr/>
              </p:nvSpPr>
              <p:spPr>
                <a:xfrm flipH="1">
                  <a:off x="6604086" y="1156731"/>
                  <a:ext cx="157526" cy="142712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64" name="文字方塊 63"/>
              <p:cNvSpPr txBox="1"/>
              <p:nvPr/>
            </p:nvSpPr>
            <p:spPr>
              <a:xfrm>
                <a:off x="5401770" y="3085049"/>
                <a:ext cx="99104" cy="146379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6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8</a:t>
                </a:r>
                <a:endParaRPr lang="zh-TW" altLang="en-US" sz="5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81" name="文字方塊 80"/>
            <p:cNvSpPr txBox="1"/>
            <p:nvPr/>
          </p:nvSpPr>
          <p:spPr>
            <a:xfrm>
              <a:off x="5161582" y="3324517"/>
              <a:ext cx="538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(2)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8191837" y="3306158"/>
              <a:ext cx="5389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圖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(3)</a:t>
              </a:r>
              <a:endParaRPr lang="zh-TW" altLang="en-US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3" name="文字方塊 82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44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3" name="圓角矩形 2">
              <a:hlinkClick r:id="rId3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4" name="迴轉箭號 3">
              <a:hlinkClick r:id="rId3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14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ADC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31" name="群組 30"/>
          <p:cNvGrpSpPr/>
          <p:nvPr/>
        </p:nvGrpSpPr>
        <p:grpSpPr>
          <a:xfrm>
            <a:off x="141376" y="1143194"/>
            <a:ext cx="2489866" cy="2232248"/>
            <a:chOff x="794126" y="1566625"/>
            <a:chExt cx="3232598" cy="2898132"/>
          </a:xfrm>
        </p:grpSpPr>
        <p:sp>
          <p:nvSpPr>
            <p:cNvPr id="83" name="矩形 82"/>
            <p:cNvSpPr/>
            <p:nvPr/>
          </p:nvSpPr>
          <p:spPr>
            <a:xfrm>
              <a:off x="1648514" y="2023636"/>
              <a:ext cx="2378210" cy="2431257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84" name="群組 83"/>
            <p:cNvGrpSpPr/>
            <p:nvPr/>
          </p:nvGrpSpPr>
          <p:grpSpPr>
            <a:xfrm>
              <a:off x="1672438" y="1566625"/>
              <a:ext cx="2330362" cy="457011"/>
              <a:chOff x="-322689" y="3633295"/>
              <a:chExt cx="3212081" cy="603607"/>
            </a:xfrm>
          </p:grpSpPr>
          <p:sp>
            <p:nvSpPr>
              <p:cNvPr id="85" name="弧形 84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6" name="弧形 85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87" name="文字方塊 86"/>
              <p:cNvSpPr txBox="1"/>
              <p:nvPr/>
            </p:nvSpPr>
            <p:spPr>
              <a:xfrm>
                <a:off x="642894" y="3633295"/>
                <a:ext cx="1245643" cy="463488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384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88" name="群組 87"/>
            <p:cNvGrpSpPr/>
            <p:nvPr/>
          </p:nvGrpSpPr>
          <p:grpSpPr>
            <a:xfrm rot="16200000">
              <a:off x="92951" y="2820977"/>
              <a:ext cx="2237346" cy="834995"/>
              <a:chOff x="-322689" y="3134063"/>
              <a:chExt cx="3212081" cy="1102839"/>
            </a:xfrm>
          </p:grpSpPr>
          <p:sp>
            <p:nvSpPr>
              <p:cNvPr id="89" name="弧形 88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0" name="弧形 89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91" name="文字方塊 90"/>
              <p:cNvSpPr txBox="1"/>
              <p:nvPr/>
            </p:nvSpPr>
            <p:spPr>
              <a:xfrm rot="5400000">
                <a:off x="716965" y="3412659"/>
                <a:ext cx="1060998" cy="50380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92" name="直線接點 91"/>
            <p:cNvCxnSpPr/>
            <p:nvPr/>
          </p:nvCxnSpPr>
          <p:spPr>
            <a:xfrm>
              <a:off x="1806600" y="2023636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線接點 92"/>
            <p:cNvCxnSpPr/>
            <p:nvPr/>
          </p:nvCxnSpPr>
          <p:spPr>
            <a:xfrm>
              <a:off x="1951750" y="2014565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線接點 93"/>
            <p:cNvCxnSpPr/>
            <p:nvPr/>
          </p:nvCxnSpPr>
          <p:spPr>
            <a:xfrm>
              <a:off x="2092368" y="2023636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矩形 94"/>
            <p:cNvSpPr/>
            <p:nvPr/>
          </p:nvSpPr>
          <p:spPr>
            <a:xfrm>
              <a:off x="2222964" y="2964605"/>
              <a:ext cx="1348102" cy="4348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  <p:cxnSp>
          <p:nvCxnSpPr>
            <p:cNvPr id="96" name="直線接點 95"/>
            <p:cNvCxnSpPr/>
            <p:nvPr/>
          </p:nvCxnSpPr>
          <p:spPr>
            <a:xfrm>
              <a:off x="3593985" y="2033500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線接點 96"/>
            <p:cNvCxnSpPr/>
            <p:nvPr/>
          </p:nvCxnSpPr>
          <p:spPr>
            <a:xfrm>
              <a:off x="3736826" y="2019430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接點 97"/>
            <p:cNvCxnSpPr/>
            <p:nvPr/>
          </p:nvCxnSpPr>
          <p:spPr>
            <a:xfrm>
              <a:off x="3880202" y="2023635"/>
              <a:ext cx="0" cy="24312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群組 7"/>
          <p:cNvGrpSpPr/>
          <p:nvPr/>
        </p:nvGrpSpPr>
        <p:grpSpPr>
          <a:xfrm>
            <a:off x="868386" y="527009"/>
            <a:ext cx="10767728" cy="2434734"/>
            <a:chOff x="868386" y="527009"/>
            <a:chExt cx="10767728" cy="2434734"/>
          </a:xfrm>
        </p:grpSpPr>
        <p:grpSp>
          <p:nvGrpSpPr>
            <p:cNvPr id="174" name="群組 173"/>
            <p:cNvGrpSpPr/>
            <p:nvPr/>
          </p:nvGrpSpPr>
          <p:grpSpPr>
            <a:xfrm>
              <a:off x="868386" y="527009"/>
              <a:ext cx="10767728" cy="2434734"/>
              <a:chOff x="868386" y="527009"/>
              <a:chExt cx="10767728" cy="2434734"/>
            </a:xfrm>
          </p:grpSpPr>
          <p:cxnSp>
            <p:nvCxnSpPr>
              <p:cNvPr id="115" name="弧形接點 114"/>
              <p:cNvCxnSpPr/>
              <p:nvPr/>
            </p:nvCxnSpPr>
            <p:spPr>
              <a:xfrm flipV="1">
                <a:off x="868386" y="1186855"/>
                <a:ext cx="2297326" cy="372358"/>
              </a:xfrm>
              <a:prstGeom prst="curvedConnector3">
                <a:avLst/>
              </a:prstGeom>
              <a:ln w="1905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群組 124"/>
              <p:cNvGrpSpPr/>
              <p:nvPr/>
            </p:nvGrpSpPr>
            <p:grpSpPr>
              <a:xfrm>
                <a:off x="3483989" y="527009"/>
                <a:ext cx="817173" cy="2434734"/>
                <a:chOff x="3810157" y="220527"/>
                <a:chExt cx="817173" cy="2434734"/>
              </a:xfrm>
            </p:grpSpPr>
            <p:sp>
              <p:nvSpPr>
                <p:cNvPr id="117" name="矩形 116"/>
                <p:cNvSpPr/>
                <p:nvPr/>
              </p:nvSpPr>
              <p:spPr>
                <a:xfrm>
                  <a:off x="3810158" y="515719"/>
                  <a:ext cx="230693" cy="2139542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grpSp>
              <p:nvGrpSpPr>
                <p:cNvPr id="124" name="群組 123"/>
                <p:cNvGrpSpPr/>
                <p:nvPr/>
              </p:nvGrpSpPr>
              <p:grpSpPr>
                <a:xfrm>
                  <a:off x="3810157" y="220527"/>
                  <a:ext cx="817173" cy="2433838"/>
                  <a:chOff x="3810157" y="220527"/>
                  <a:chExt cx="817173" cy="2433838"/>
                </a:xfrm>
              </p:grpSpPr>
              <p:sp>
                <p:nvSpPr>
                  <p:cNvPr id="118" name="弧形 117"/>
                  <p:cNvSpPr/>
                  <p:nvPr/>
                </p:nvSpPr>
                <p:spPr>
                  <a:xfrm>
                    <a:off x="3925504" y="458046"/>
                    <a:ext cx="115346" cy="115346"/>
                  </a:xfrm>
                  <a:prstGeom prst="arc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19" name="弧形 118"/>
                  <p:cNvSpPr/>
                  <p:nvPr/>
                </p:nvSpPr>
                <p:spPr>
                  <a:xfrm flipH="1">
                    <a:off x="3810157" y="458046"/>
                    <a:ext cx="115346" cy="115346"/>
                  </a:xfrm>
                  <a:prstGeom prst="arc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120" name="文字方塊 119"/>
                  <p:cNvSpPr txBox="1"/>
                  <p:nvPr/>
                </p:nvSpPr>
                <p:spPr>
                  <a:xfrm>
                    <a:off x="3822342" y="220527"/>
                    <a:ext cx="206322" cy="295192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1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8</a:t>
                    </a:r>
                    <a:endParaRPr lang="zh-TW" altLang="en-US" sz="11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  <p:sp>
                <p:nvSpPr>
                  <p:cNvPr id="121" name="弧形 120"/>
                  <p:cNvSpPr/>
                  <p:nvPr/>
                </p:nvSpPr>
                <p:spPr>
                  <a:xfrm rot="5760653">
                    <a:off x="3527853" y="1939162"/>
                    <a:ext cx="1186072" cy="24433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2" name="弧形 121"/>
                  <p:cNvSpPr/>
                  <p:nvPr/>
                </p:nvSpPr>
                <p:spPr>
                  <a:xfrm rot="5039347" flipH="1">
                    <a:off x="3529537" y="994130"/>
                    <a:ext cx="1186072" cy="244333"/>
                  </a:xfrm>
                  <a:prstGeom prst="arc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/>
                  </a:p>
                </p:txBody>
              </p:sp>
              <p:sp>
                <p:nvSpPr>
                  <p:cNvPr id="123" name="文字方塊 122"/>
                  <p:cNvSpPr txBox="1"/>
                  <p:nvPr/>
                </p:nvSpPr>
                <p:spPr>
                  <a:xfrm flipH="1">
                    <a:off x="4008586" y="1460155"/>
                    <a:ext cx="618744" cy="270293"/>
                  </a:xfrm>
                  <a:prstGeom prst="rect">
                    <a:avLst/>
                  </a:prstGeom>
                  <a:ln w="19050">
                    <a:noFill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>
                    <a:defPPr>
                      <a:defRPr lang="zh-TW"/>
                    </a:defPPr>
                    <a:lvl1pPr algn="ctr">
                      <a:defRPr sz="1400"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1pPr>
                    <a:lvl2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2pPr>
                    <a:lvl3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3pPr>
                    <a:lvl4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4pPr>
                    <a:lvl5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5pPr>
                    <a:lvl6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6pPr>
                    <a:lvl7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7pPr>
                    <a:lvl8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8pPr>
                    <a:lvl9pPr>
                      <a:defRPr>
                        <a:solidFill>
                          <a:schemeClr val="tx1"/>
                        </a:solidFill>
                        <a:latin typeface="+mn-lt"/>
                        <a:ea typeface="+mn-ea"/>
                      </a:defRPr>
                    </a:lvl9pPr>
                  </a:lstStyle>
                  <a:p>
                    <a:r>
                      <a:rPr lang="en-US" altLang="zh-TW" sz="1200" b="1" dirty="0" smtClean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3072</a:t>
                    </a:r>
                    <a:endParaRPr lang="zh-TW" altLang="en-US" sz="1200" b="1" dirty="0">
                      <a:latin typeface="微軟正黑體" panose="020B0604030504040204" pitchFamily="34" charset="-120"/>
                      <a:ea typeface="微軟正黑體" panose="020B0604030504040204" pitchFamily="34" charset="-120"/>
                    </a:endParaRPr>
                  </a:p>
                </p:txBody>
              </p:sp>
            </p:grpSp>
          </p:grpSp>
          <p:cxnSp>
            <p:nvCxnSpPr>
              <p:cNvPr id="136" name="直線單箭頭接點 135"/>
              <p:cNvCxnSpPr/>
              <p:nvPr/>
            </p:nvCxnSpPr>
            <p:spPr>
              <a:xfrm>
                <a:off x="4341924" y="1881251"/>
                <a:ext cx="3024336" cy="2869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矩形 137"/>
              <p:cNvSpPr/>
              <p:nvPr/>
            </p:nvSpPr>
            <p:spPr>
              <a:xfrm>
                <a:off x="7760897" y="1621098"/>
                <a:ext cx="504574" cy="50457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1</a:t>
                </a:r>
                <a:r>
                  <a:rPr lang="zh-TW" altLang="en-US" sz="160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*</a:t>
                </a:r>
                <a:r>
                  <a:rPr lang="en-US" altLang="zh-TW" sz="1600" b="1" dirty="0" smtClean="0">
                    <a:solidFill>
                      <a:schemeClr val="tx1"/>
                    </a:solidFill>
                    <a:latin typeface="Gill Sans MT" pitchFamily="34" charset="0"/>
                  </a:rPr>
                  <a:t>1</a:t>
                </a:r>
                <a:endParaRPr lang="zh-TW" altLang="en-US" sz="1600" b="1" dirty="0">
                  <a:solidFill>
                    <a:schemeClr val="tx1"/>
                  </a:solidFill>
                  <a:latin typeface="Gill Sans MT" pitchFamily="34" charset="0"/>
                </a:endParaRPr>
              </a:p>
            </p:txBody>
          </p:sp>
          <p:sp>
            <p:nvSpPr>
              <p:cNvPr id="142" name="文字方塊 141"/>
              <p:cNvSpPr txBox="1"/>
              <p:nvPr/>
            </p:nvSpPr>
            <p:spPr>
              <a:xfrm>
                <a:off x="4372955" y="1994914"/>
                <a:ext cx="45081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只取</a:t>
                </a:r>
                <a:r>
                  <a:rPr lang="en-US" altLang="zh-TW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ROI</a:t>
                </a:r>
                <a:r>
                  <a:rPr lang="zh-TW" altLang="en-US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沒有被標記的部分來取平</a:t>
                </a:r>
                <a:r>
                  <a:rPr lang="zh-TW" altLang="en-US" sz="1100" b="1" spc="3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均</a:t>
                </a:r>
                <a:endParaRPr lang="en-US" altLang="zh-TW" sz="1600" spc="300" dirty="0" smtClean="0"/>
              </a:p>
            </p:txBody>
          </p:sp>
          <p:sp>
            <p:nvSpPr>
              <p:cNvPr id="143" name="矩形 142"/>
              <p:cNvSpPr/>
              <p:nvPr/>
            </p:nvSpPr>
            <p:spPr>
              <a:xfrm>
                <a:off x="4776496" y="1604252"/>
                <a:ext cx="2037737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sz="1100" b="1" spc="3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利用前面產</a:t>
                </a:r>
                <a:r>
                  <a:rPr lang="zh-TW" altLang="en-US" sz="11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生的</a:t>
                </a:r>
                <a:r>
                  <a:rPr lang="en-US" altLang="zh-TW" sz="1100" b="1" dirty="0" err="1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copy_pic</a:t>
                </a:r>
                <a:endParaRPr lang="zh-TW" altLang="en-US" sz="1100" dirty="0"/>
              </a:p>
            </p:txBody>
          </p:sp>
          <p:sp>
            <p:nvSpPr>
              <p:cNvPr id="145" name="文字方塊 144"/>
              <p:cNvSpPr txBox="1"/>
              <p:nvPr/>
            </p:nvSpPr>
            <p:spPr>
              <a:xfrm>
                <a:off x="7127926" y="1242229"/>
                <a:ext cx="450818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100" b="1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Mean of none marked</a:t>
                </a:r>
                <a:endParaRPr lang="en-US" altLang="zh-TW" sz="1600" dirty="0" smtClean="0"/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3538855" y="2764876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3605562" y="2419927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538855" y="961628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85031" y="1598615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3520696" y="1927982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657010" y="3729338"/>
            <a:ext cx="8197725" cy="2434734"/>
            <a:chOff x="657010" y="3729338"/>
            <a:chExt cx="8197725" cy="2434734"/>
          </a:xfrm>
        </p:grpSpPr>
        <p:grpSp>
          <p:nvGrpSpPr>
            <p:cNvPr id="147" name="群組 146"/>
            <p:cNvGrpSpPr/>
            <p:nvPr/>
          </p:nvGrpSpPr>
          <p:grpSpPr>
            <a:xfrm>
              <a:off x="657010" y="3729338"/>
              <a:ext cx="817173" cy="2434734"/>
              <a:chOff x="3810157" y="220527"/>
              <a:chExt cx="817173" cy="2434734"/>
            </a:xfrm>
          </p:grpSpPr>
          <p:sp>
            <p:nvSpPr>
              <p:cNvPr id="148" name="矩形 147"/>
              <p:cNvSpPr/>
              <p:nvPr/>
            </p:nvSpPr>
            <p:spPr>
              <a:xfrm>
                <a:off x="3810158" y="515719"/>
                <a:ext cx="230693" cy="213954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grpSp>
            <p:nvGrpSpPr>
              <p:cNvPr id="149" name="群組 148"/>
              <p:cNvGrpSpPr/>
              <p:nvPr/>
            </p:nvGrpSpPr>
            <p:grpSpPr>
              <a:xfrm>
                <a:off x="3810157" y="220527"/>
                <a:ext cx="817173" cy="2433838"/>
                <a:chOff x="3810157" y="220527"/>
                <a:chExt cx="817173" cy="2433838"/>
              </a:xfrm>
            </p:grpSpPr>
            <p:sp>
              <p:nvSpPr>
                <p:cNvPr id="150" name="弧形 149"/>
                <p:cNvSpPr/>
                <p:nvPr/>
              </p:nvSpPr>
              <p:spPr>
                <a:xfrm>
                  <a:off x="3925504" y="458046"/>
                  <a:ext cx="115346" cy="115346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1" name="弧形 150"/>
                <p:cNvSpPr/>
                <p:nvPr/>
              </p:nvSpPr>
              <p:spPr>
                <a:xfrm flipH="1">
                  <a:off x="3810157" y="458046"/>
                  <a:ext cx="115346" cy="115346"/>
                </a:xfrm>
                <a:prstGeom prst="arc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52" name="文字方塊 151"/>
                <p:cNvSpPr txBox="1"/>
                <p:nvPr/>
              </p:nvSpPr>
              <p:spPr>
                <a:xfrm>
                  <a:off x="3822342" y="220527"/>
                  <a:ext cx="206322" cy="295192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8</a:t>
                  </a:r>
                  <a:endParaRPr lang="zh-TW" altLang="en-US" sz="1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153" name="弧形 152"/>
                <p:cNvSpPr/>
                <p:nvPr/>
              </p:nvSpPr>
              <p:spPr>
                <a:xfrm rot="5760653">
                  <a:off x="3527853" y="1939162"/>
                  <a:ext cx="1186072" cy="24433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54" name="弧形 153"/>
                <p:cNvSpPr/>
                <p:nvPr/>
              </p:nvSpPr>
              <p:spPr>
                <a:xfrm rot="5039347" flipH="1">
                  <a:off x="3529537" y="994130"/>
                  <a:ext cx="1186072" cy="24433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55" name="文字方塊 154"/>
                <p:cNvSpPr txBox="1"/>
                <p:nvPr/>
              </p:nvSpPr>
              <p:spPr>
                <a:xfrm flipH="1">
                  <a:off x="4008586" y="1460155"/>
                  <a:ext cx="618744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3072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</p:grpSp>
        <p:cxnSp>
          <p:nvCxnSpPr>
            <p:cNvPr id="156" name="直線單箭頭接點 155"/>
            <p:cNvCxnSpPr/>
            <p:nvPr/>
          </p:nvCxnSpPr>
          <p:spPr>
            <a:xfrm flipV="1">
              <a:off x="1512456" y="5048776"/>
              <a:ext cx="1881818" cy="12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矩形 157"/>
            <p:cNvSpPr/>
            <p:nvPr/>
          </p:nvSpPr>
          <p:spPr>
            <a:xfrm>
              <a:off x="3680457" y="4796489"/>
              <a:ext cx="504574" cy="50457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1</a:t>
              </a:r>
              <a:r>
                <a:rPr lang="zh-TW" altLang="en-US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*</a:t>
              </a:r>
              <a:r>
                <a:rPr lang="en-US" altLang="zh-TW" sz="1600" b="1" dirty="0" smtClean="0">
                  <a:solidFill>
                    <a:schemeClr val="tx1"/>
                  </a:solidFill>
                  <a:latin typeface="Gill Sans MT" pitchFamily="34" charset="0"/>
                </a:rPr>
                <a:t>1</a:t>
              </a:r>
              <a:endParaRPr lang="zh-TW" altLang="en-US" sz="16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0" name="文字方塊 159"/>
            <p:cNvSpPr txBox="1"/>
            <p:nvPr/>
          </p:nvSpPr>
          <p:spPr>
            <a:xfrm>
              <a:off x="1470853" y="4761045"/>
              <a:ext cx="199570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所</a:t>
              </a:r>
              <a:r>
                <a:rPr lang="zh-TW" altLang="en-US" sz="11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有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沒有被標記的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pixel</a:t>
              </a:r>
            </a:p>
            <a:p>
              <a:endPara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減去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mean of none marked</a:t>
              </a:r>
              <a:endParaRPr lang="en-US" altLang="zh-TW" sz="1600" dirty="0" smtClean="0"/>
            </a:p>
          </p:txBody>
        </p:sp>
        <p:cxnSp>
          <p:nvCxnSpPr>
            <p:cNvPr id="161" name="直線單箭頭接點 160"/>
            <p:cNvCxnSpPr/>
            <p:nvPr/>
          </p:nvCxnSpPr>
          <p:spPr>
            <a:xfrm flipV="1">
              <a:off x="4440536" y="5036425"/>
              <a:ext cx="1881818" cy="123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文字方塊 161"/>
            <p:cNvSpPr txBox="1"/>
            <p:nvPr/>
          </p:nvSpPr>
          <p:spPr>
            <a:xfrm>
              <a:off x="4398933" y="4748694"/>
              <a:ext cx="1995702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每個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block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都以相同方法操作</a:t>
              </a:r>
              <a:endParaRPr lang="en-US" altLang="zh-TW" sz="11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endParaRPr lang="en-US" altLang="zh-TW" sz="11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即可以消去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ADC</a:t>
              </a:r>
              <a:r>
                <a:rPr lang="zh-TW" altLang="en-US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1100" b="1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noise</a:t>
              </a:r>
            </a:p>
          </p:txBody>
        </p:sp>
        <p:grpSp>
          <p:nvGrpSpPr>
            <p:cNvPr id="175" name="群組 174"/>
            <p:cNvGrpSpPr/>
            <p:nvPr/>
          </p:nvGrpSpPr>
          <p:grpSpPr>
            <a:xfrm>
              <a:off x="6364869" y="3851447"/>
              <a:ext cx="2489866" cy="2232248"/>
              <a:chOff x="794126" y="1566625"/>
              <a:chExt cx="3232598" cy="2898132"/>
            </a:xfrm>
          </p:grpSpPr>
          <p:sp>
            <p:nvSpPr>
              <p:cNvPr id="176" name="矩形 175"/>
              <p:cNvSpPr/>
              <p:nvPr/>
            </p:nvSpPr>
            <p:spPr>
              <a:xfrm>
                <a:off x="1648514" y="2023636"/>
                <a:ext cx="2378210" cy="2431257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77" name="群組 176"/>
              <p:cNvGrpSpPr/>
              <p:nvPr/>
            </p:nvGrpSpPr>
            <p:grpSpPr>
              <a:xfrm>
                <a:off x="1672438" y="1566625"/>
                <a:ext cx="2330362" cy="457011"/>
                <a:chOff x="-322689" y="3633295"/>
                <a:chExt cx="3212081" cy="603607"/>
              </a:xfrm>
            </p:grpSpPr>
            <p:sp>
              <p:nvSpPr>
                <p:cNvPr id="189" name="弧形 188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90" name="弧形 189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91" name="文字方塊 190"/>
                <p:cNvSpPr txBox="1"/>
                <p:nvPr/>
              </p:nvSpPr>
              <p:spPr>
                <a:xfrm>
                  <a:off x="642894" y="3633295"/>
                  <a:ext cx="1245643" cy="463488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384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grpSp>
            <p:nvGrpSpPr>
              <p:cNvPr id="178" name="群組 177"/>
              <p:cNvGrpSpPr/>
              <p:nvPr/>
            </p:nvGrpSpPr>
            <p:grpSpPr>
              <a:xfrm rot="16200000">
                <a:off x="92951" y="2820977"/>
                <a:ext cx="2237346" cy="834995"/>
                <a:chOff x="-322689" y="3134063"/>
                <a:chExt cx="3212081" cy="1102839"/>
              </a:xfrm>
            </p:grpSpPr>
            <p:sp>
              <p:nvSpPr>
                <p:cNvPr id="186" name="弧形 185"/>
                <p:cNvSpPr/>
                <p:nvPr/>
              </p:nvSpPr>
              <p:spPr>
                <a:xfrm rot="21239347" flipH="1">
                  <a:off x="-322689" y="3817929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87" name="弧形 186"/>
                <p:cNvSpPr/>
                <p:nvPr/>
              </p:nvSpPr>
              <p:spPr>
                <a:xfrm rot="360653">
                  <a:off x="678639" y="3800682"/>
                  <a:ext cx="2210753" cy="418973"/>
                </a:xfrm>
                <a:prstGeom prst="arc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/>
                </a:p>
              </p:txBody>
            </p:sp>
            <p:sp>
              <p:nvSpPr>
                <p:cNvPr id="188" name="文字方塊 187"/>
                <p:cNvSpPr txBox="1"/>
                <p:nvPr/>
              </p:nvSpPr>
              <p:spPr>
                <a:xfrm rot="5400000">
                  <a:off x="716965" y="3412659"/>
                  <a:ext cx="1060998" cy="50380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2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3072</a:t>
                  </a:r>
                  <a:endParaRPr lang="zh-TW" altLang="en-US" sz="12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p:grpSp>
          <p:cxnSp>
            <p:nvCxnSpPr>
              <p:cNvPr id="179" name="直線接點 178"/>
              <p:cNvCxnSpPr/>
              <p:nvPr/>
            </p:nvCxnSpPr>
            <p:spPr>
              <a:xfrm>
                <a:off x="1806600" y="2023636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線接點 179"/>
              <p:cNvCxnSpPr/>
              <p:nvPr/>
            </p:nvCxnSpPr>
            <p:spPr>
              <a:xfrm>
                <a:off x="1951750" y="2014565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線接點 180"/>
              <p:cNvCxnSpPr/>
              <p:nvPr/>
            </p:nvCxnSpPr>
            <p:spPr>
              <a:xfrm>
                <a:off x="2092368" y="2023636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矩形 181"/>
              <p:cNvSpPr/>
              <p:nvPr/>
            </p:nvSpPr>
            <p:spPr>
              <a:xfrm>
                <a:off x="2222964" y="2964605"/>
                <a:ext cx="1348102" cy="4348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400" spc="600" dirty="0" smtClean="0">
                    <a:solidFill>
                      <a:schemeClr val="tx1"/>
                    </a:solidFill>
                  </a:rPr>
                  <a:t>………</a:t>
                </a:r>
                <a:endParaRPr lang="zh-TW" altLang="en-US" sz="1400" spc="6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83" name="直線接點 182"/>
              <p:cNvCxnSpPr/>
              <p:nvPr/>
            </p:nvCxnSpPr>
            <p:spPr>
              <a:xfrm>
                <a:off x="3593985" y="2033500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線接點 183"/>
              <p:cNvCxnSpPr/>
              <p:nvPr/>
            </p:nvCxnSpPr>
            <p:spPr>
              <a:xfrm>
                <a:off x="3736826" y="2019430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線接點 184"/>
              <p:cNvCxnSpPr/>
              <p:nvPr/>
            </p:nvCxnSpPr>
            <p:spPr>
              <a:xfrm>
                <a:off x="3880202" y="2023635"/>
                <a:ext cx="0" cy="243125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矩形 76"/>
            <p:cNvSpPr/>
            <p:nvPr/>
          </p:nvSpPr>
          <p:spPr>
            <a:xfrm>
              <a:off x="711540" y="5904262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78247" y="5559313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711540" y="4101014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757716" y="4738001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693381" y="5067368"/>
              <a:ext cx="60480" cy="604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103" name="矩形 102"/>
          <p:cNvSpPr/>
          <p:nvPr/>
        </p:nvSpPr>
        <p:spPr>
          <a:xfrm>
            <a:off x="3599898" y="345323"/>
            <a:ext cx="60480" cy="60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3667558" y="231258"/>
            <a:ext cx="102143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TW" sz="1100" dirty="0" smtClean="0">
                <a:solidFill>
                  <a:sysClr val="windowText" lastClr="000000"/>
                </a:solidFill>
              </a:rPr>
              <a:t>: marked point</a:t>
            </a:r>
            <a:endParaRPr lang="zh-TW" altLang="en-US" sz="1100" dirty="0">
              <a:solidFill>
                <a:sysClr val="windowText" lastClr="000000"/>
              </a:solidFill>
            </a:endParaRPr>
          </a:p>
        </p:txBody>
      </p:sp>
      <p:sp>
        <p:nvSpPr>
          <p:cNvPr id="99" name="文字方塊 98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1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圓角矩形 55"/>
          <p:cNvSpPr/>
          <p:nvPr/>
        </p:nvSpPr>
        <p:spPr>
          <a:xfrm>
            <a:off x="6032481" y="1198373"/>
            <a:ext cx="3066548" cy="147616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Gate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683568" y="690315"/>
            <a:ext cx="8415461" cy="2422423"/>
            <a:chOff x="683568" y="690315"/>
            <a:chExt cx="8415461" cy="242242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568" y="690315"/>
              <a:ext cx="2304256" cy="2422423"/>
            </a:xfrm>
            <a:prstGeom prst="rect">
              <a:avLst/>
            </a:prstGeom>
          </p:spPr>
        </p:pic>
        <p:sp>
          <p:nvSpPr>
            <p:cNvPr id="75" name="矩形 74"/>
            <p:cNvSpPr/>
            <p:nvPr/>
          </p:nvSpPr>
          <p:spPr>
            <a:xfrm>
              <a:off x="2512330" y="1088740"/>
              <a:ext cx="72008" cy="72008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76" name="直線單箭頭接點 75"/>
            <p:cNvCxnSpPr>
              <a:stCxn id="75" idx="3"/>
            </p:cNvCxnSpPr>
            <p:nvPr/>
          </p:nvCxnSpPr>
          <p:spPr>
            <a:xfrm>
              <a:off x="2584338" y="1124744"/>
              <a:ext cx="900911" cy="3600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49825" y="690315"/>
              <a:ext cx="2304256" cy="2422423"/>
            </a:xfrm>
            <a:prstGeom prst="rect">
              <a:avLst/>
            </a:prstGeom>
          </p:spPr>
        </p:pic>
        <p:sp>
          <p:nvSpPr>
            <p:cNvPr id="79" name="矩形 78"/>
            <p:cNvSpPr/>
            <p:nvPr/>
          </p:nvSpPr>
          <p:spPr>
            <a:xfrm>
              <a:off x="3549825" y="690315"/>
              <a:ext cx="2304256" cy="241766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grpSp>
          <p:nvGrpSpPr>
            <p:cNvPr id="80" name="群組 79"/>
            <p:cNvGrpSpPr/>
            <p:nvPr/>
          </p:nvGrpSpPr>
          <p:grpSpPr>
            <a:xfrm>
              <a:off x="6156176" y="1340768"/>
              <a:ext cx="317122" cy="246785"/>
              <a:chOff x="755576" y="1124744"/>
              <a:chExt cx="540060" cy="360040"/>
            </a:xfrm>
          </p:grpSpPr>
          <p:cxnSp>
            <p:nvCxnSpPr>
              <p:cNvPr id="81" name="直線接點 80"/>
              <p:cNvCxnSpPr/>
              <p:nvPr/>
            </p:nvCxnSpPr>
            <p:spPr>
              <a:xfrm>
                <a:off x="881590" y="1232756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群組 81"/>
              <p:cNvGrpSpPr/>
              <p:nvPr/>
            </p:nvGrpSpPr>
            <p:grpSpPr>
              <a:xfrm>
                <a:off x="755576" y="1124744"/>
                <a:ext cx="540060" cy="360040"/>
                <a:chOff x="755576" y="1124744"/>
                <a:chExt cx="540060" cy="360040"/>
              </a:xfrm>
            </p:grpSpPr>
            <p:sp>
              <p:nvSpPr>
                <p:cNvPr id="99" name="矩形圖說文字 98"/>
                <p:cNvSpPr/>
                <p:nvPr/>
              </p:nvSpPr>
              <p:spPr>
                <a:xfrm>
                  <a:off x="755576" y="1124744"/>
                  <a:ext cx="540060" cy="360040"/>
                </a:xfrm>
                <a:prstGeom prst="wedgeRectCallou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cxnSp>
              <p:nvCxnSpPr>
                <p:cNvPr id="100" name="直線接點 99"/>
                <p:cNvCxnSpPr/>
                <p:nvPr/>
              </p:nvCxnSpPr>
              <p:spPr>
                <a:xfrm>
                  <a:off x="881590" y="1376772"/>
                  <a:ext cx="2880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接點 100"/>
                <p:cNvCxnSpPr/>
                <p:nvPr/>
              </p:nvCxnSpPr>
              <p:spPr>
                <a:xfrm>
                  <a:off x="917594" y="1304764"/>
                  <a:ext cx="2160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文字方塊 9"/>
            <p:cNvSpPr txBox="1"/>
            <p:nvPr/>
          </p:nvSpPr>
          <p:spPr>
            <a:xfrm>
              <a:off x="6246966" y="1628800"/>
              <a:ext cx="2852063" cy="11664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TW" altLang="en-US" sz="1200" b="1" dirty="0">
                  <a:solidFill>
                    <a:schemeClr val="tx1"/>
                  </a:solidFill>
                  <a:latin typeface="+mj-ea"/>
                </a:rPr>
                <a:t>圖</a:t>
              </a:r>
              <a:r>
                <a:rPr lang="en-US" altLang="zh-TW" sz="1200" b="1" dirty="0">
                  <a:solidFill>
                    <a:schemeClr val="tx1"/>
                  </a:solidFill>
                  <a:latin typeface="+mj-ea"/>
                </a:rPr>
                <a:t>(2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</a:rPr>
                <a:t>)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為去除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ADC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Noise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後，每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8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像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素為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區塊的雜訊已經消去，只剩下水平方向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gate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noise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需要</a:t>
              </a:r>
              <a:r>
                <a:rPr lang="zh-TW" altLang="en-US" sz="1200" b="1" dirty="0">
                  <a:solidFill>
                    <a:schemeClr val="tx1"/>
                  </a:solidFill>
                  <a:latin typeface="+mn-ea"/>
                  <a:ea typeface="+mn-ea"/>
                </a:rPr>
                <a:t>消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除。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976776" y="2887132"/>
            <a:ext cx="508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100" b="1" dirty="0">
                <a:solidFill>
                  <a:schemeClr val="tx1"/>
                </a:solidFill>
                <a:latin typeface="+mj-ea"/>
                <a:ea typeface="+mj-ea"/>
              </a:rPr>
              <a:t>(1)</a:t>
            </a:r>
            <a:endParaRPr lang="zh-TW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874156" y="2887132"/>
            <a:ext cx="508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100" b="1" dirty="0" smtClean="0">
                <a:solidFill>
                  <a:schemeClr val="tx1"/>
                </a:solidFill>
                <a:latin typeface="+mj-ea"/>
                <a:ea typeface="+mj-ea"/>
              </a:rPr>
              <a:t>(2)</a:t>
            </a:r>
            <a:endParaRPr lang="zh-TW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70161" y="6423313"/>
            <a:ext cx="5084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b="1" dirty="0">
                <a:solidFill>
                  <a:schemeClr val="tx1"/>
                </a:solidFill>
                <a:latin typeface="+mj-ea"/>
                <a:ea typeface="+mj-ea"/>
              </a:rPr>
              <a:t>圖</a:t>
            </a:r>
            <a:r>
              <a:rPr lang="en-US" altLang="zh-TW" sz="1100" b="1" dirty="0" smtClean="0">
                <a:solidFill>
                  <a:schemeClr val="tx1"/>
                </a:solidFill>
                <a:latin typeface="+mj-ea"/>
                <a:ea typeface="+mj-ea"/>
              </a:rPr>
              <a:t>(3)</a:t>
            </a:r>
            <a:endParaRPr lang="zh-TW" alt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95536" y="1700808"/>
            <a:ext cx="8481223" cy="4712996"/>
            <a:chOff x="395536" y="1700808"/>
            <a:chExt cx="8481223" cy="4712996"/>
          </a:xfrm>
        </p:grpSpPr>
        <p:grpSp>
          <p:nvGrpSpPr>
            <p:cNvPr id="4" name="群組 3"/>
            <p:cNvGrpSpPr/>
            <p:nvPr/>
          </p:nvGrpSpPr>
          <p:grpSpPr>
            <a:xfrm>
              <a:off x="395536" y="1700808"/>
              <a:ext cx="8481223" cy="4712996"/>
              <a:chOff x="395536" y="1700808"/>
              <a:chExt cx="8481223" cy="4712996"/>
            </a:xfrm>
          </p:grpSpPr>
          <p:pic>
            <p:nvPicPr>
              <p:cNvPr id="2" name="圖片 1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5536" y="3318909"/>
                <a:ext cx="2943924" cy="3094895"/>
              </a:xfrm>
              <a:prstGeom prst="rect">
                <a:avLst/>
              </a:prstGeom>
            </p:spPr>
          </p:pic>
          <p:sp>
            <p:nvSpPr>
              <p:cNvPr id="27" name="矩形 26"/>
              <p:cNvSpPr/>
              <p:nvPr/>
            </p:nvSpPr>
            <p:spPr>
              <a:xfrm>
                <a:off x="1691680" y="1700808"/>
                <a:ext cx="72008" cy="81271"/>
              </a:xfrm>
              <a:prstGeom prst="rect">
                <a:avLst/>
              </a:prstGeom>
              <a:noFill/>
              <a:ln w="952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41" name="直線單箭頭接點 40"/>
              <p:cNvCxnSpPr/>
              <p:nvPr/>
            </p:nvCxnSpPr>
            <p:spPr>
              <a:xfrm flipH="1">
                <a:off x="1362754" y="1779339"/>
                <a:ext cx="343207" cy="1470548"/>
              </a:xfrm>
              <a:prstGeom prst="straightConnector1">
                <a:avLst/>
              </a:prstGeom>
              <a:ln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矩形 10"/>
              <p:cNvSpPr/>
              <p:nvPr/>
            </p:nvSpPr>
            <p:spPr>
              <a:xfrm>
                <a:off x="395536" y="3328418"/>
                <a:ext cx="2952328" cy="308538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4" name="圓角矩形 13"/>
              <p:cNvSpPr/>
              <p:nvPr/>
            </p:nvSpPr>
            <p:spPr>
              <a:xfrm>
                <a:off x="3617173" y="3618938"/>
                <a:ext cx="5259586" cy="2494836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8" name="文字方塊 47"/>
              <p:cNvSpPr txBox="1"/>
              <p:nvPr/>
            </p:nvSpPr>
            <p:spPr>
              <a:xfrm>
                <a:off x="3989631" y="4031577"/>
                <a:ext cx="4819344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1200" b="1" dirty="0">
                    <a:solidFill>
                      <a:schemeClr val="tx1"/>
                    </a:solidFill>
                    <a:latin typeface="+mj-ea"/>
                  </a:rPr>
                  <a:t>圖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</a:rPr>
                  <a:t>(3)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為圖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(1)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黃色方框使用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method4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處理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ADC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TW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N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oise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的演算法，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每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32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為一組取中位數，再減去取出的中位數，這個方法在對沒有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連續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defect pixel 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的時候都適用，但當連續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defect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出現，有可能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當個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處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理區塊的中位數會取到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defect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pixel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，透過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添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加條件來解決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，必須小於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3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倍標準差才能符合取中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位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數的條件。</a:t>
                </a:r>
                <a:endParaRPr lang="en-US" altLang="zh-TW" sz="12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p:grpSp>
        <p:grpSp>
          <p:nvGrpSpPr>
            <p:cNvPr id="50" name="群組 49"/>
            <p:cNvGrpSpPr/>
            <p:nvPr/>
          </p:nvGrpSpPr>
          <p:grpSpPr>
            <a:xfrm>
              <a:off x="3923928" y="3784604"/>
              <a:ext cx="318346" cy="247737"/>
              <a:chOff x="755576" y="1124744"/>
              <a:chExt cx="540060" cy="360040"/>
            </a:xfrm>
          </p:grpSpPr>
          <p:cxnSp>
            <p:nvCxnSpPr>
              <p:cNvPr id="51" name="直線接點 50"/>
              <p:cNvCxnSpPr/>
              <p:nvPr/>
            </p:nvCxnSpPr>
            <p:spPr>
              <a:xfrm>
                <a:off x="881590" y="1232756"/>
                <a:ext cx="2880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群組 51"/>
              <p:cNvGrpSpPr/>
              <p:nvPr/>
            </p:nvGrpSpPr>
            <p:grpSpPr>
              <a:xfrm>
                <a:off x="755576" y="1124744"/>
                <a:ext cx="540060" cy="360040"/>
                <a:chOff x="755576" y="1124744"/>
                <a:chExt cx="540060" cy="360040"/>
              </a:xfrm>
            </p:grpSpPr>
            <p:sp>
              <p:nvSpPr>
                <p:cNvPr id="53" name="矩形圖說文字 52"/>
                <p:cNvSpPr/>
                <p:nvPr/>
              </p:nvSpPr>
              <p:spPr>
                <a:xfrm>
                  <a:off x="755576" y="1124744"/>
                  <a:ext cx="540060" cy="360040"/>
                </a:xfrm>
                <a:prstGeom prst="wedgeRectCallout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cxnSp>
              <p:nvCxnSpPr>
                <p:cNvPr id="54" name="直線接點 53"/>
                <p:cNvCxnSpPr/>
                <p:nvPr/>
              </p:nvCxnSpPr>
              <p:spPr>
                <a:xfrm>
                  <a:off x="881590" y="1376772"/>
                  <a:ext cx="288032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線接點 54"/>
                <p:cNvCxnSpPr/>
                <p:nvPr/>
              </p:nvCxnSpPr>
              <p:spPr>
                <a:xfrm>
                  <a:off x="917594" y="1304764"/>
                  <a:ext cx="21602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5" name="文字方塊 3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12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67466" y="100734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Gate Noise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71" name="群組 70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72" name="圓角矩形 71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73" name="迴轉箭號 72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922556" y="1332735"/>
            <a:ext cx="1831785" cy="18726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solidFill>
                <a:schemeClr val="tx1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940983" y="870672"/>
            <a:ext cx="1794931" cy="462064"/>
            <a:chOff x="-322689" y="3444574"/>
            <a:chExt cx="3212081" cy="792328"/>
          </a:xfrm>
        </p:grpSpPr>
        <p:sp>
          <p:nvSpPr>
            <p:cNvPr id="21" name="弧形 20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2" name="弧形 21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659238" y="3444574"/>
              <a:ext cx="1245643" cy="463487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1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3072/N</a:t>
              </a:r>
            </a:p>
          </p:txBody>
        </p:sp>
      </p:grpSp>
      <p:grpSp>
        <p:nvGrpSpPr>
          <p:cNvPr id="10" name="群組 9"/>
          <p:cNvGrpSpPr/>
          <p:nvPr/>
        </p:nvGrpSpPr>
        <p:grpSpPr>
          <a:xfrm rot="16200000">
            <a:off x="-275596" y="1946876"/>
            <a:ext cx="1723286" cy="643144"/>
            <a:chOff x="-322689" y="3134063"/>
            <a:chExt cx="3212081" cy="1102839"/>
          </a:xfrm>
        </p:grpSpPr>
        <p:sp>
          <p:nvSpPr>
            <p:cNvPr id="18" name="弧形 17"/>
            <p:cNvSpPr/>
            <p:nvPr/>
          </p:nvSpPr>
          <p:spPr>
            <a:xfrm rot="21239347" flipH="1">
              <a:off x="-322689" y="3817929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19" name="弧形 18"/>
            <p:cNvSpPr/>
            <p:nvPr/>
          </p:nvSpPr>
          <p:spPr>
            <a:xfrm rot="360653">
              <a:off x="678639" y="3800682"/>
              <a:ext cx="2210753" cy="418973"/>
            </a:xfrm>
            <a:prstGeom prst="arc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1400"/>
            </a:p>
          </p:txBody>
        </p:sp>
        <p:sp>
          <p:nvSpPr>
            <p:cNvPr id="20" name="文字方塊 19"/>
            <p:cNvSpPr txBox="1"/>
            <p:nvPr/>
          </p:nvSpPr>
          <p:spPr>
            <a:xfrm rot="5400000">
              <a:off x="716965" y="3412659"/>
              <a:ext cx="1060998" cy="503806"/>
            </a:xfrm>
            <a:prstGeom prst="rect">
              <a:avLst/>
            </a:prstGeom>
            <a:ln w="190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TW"/>
              </a:defPPr>
              <a:lvl1pPr algn="ctr">
                <a:defRPr sz="1400">
                  <a:solidFill>
                    <a:schemeClr val="tx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r>
                <a:rPr lang="en-US" altLang="zh-TW" sz="12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3072</a:t>
              </a:r>
              <a:endPara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925984" y="134321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14087" y="1332577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9212" y="148577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19211" y="1638485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19211" y="178290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14087" y="1488721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8467" y="1332883"/>
            <a:ext cx="595983" cy="1527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 rot="5400000">
            <a:off x="767134" y="2446940"/>
            <a:ext cx="1038358" cy="3349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 smtClean="0">
                <a:solidFill>
                  <a:schemeClr val="tx1"/>
                </a:solidFill>
              </a:rPr>
              <a:t>………</a:t>
            </a:r>
            <a:endParaRPr lang="zh-TW" altLang="en-US" sz="1400" spc="600" dirty="0">
              <a:solidFill>
                <a:schemeClr val="tx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 rot="5400000">
            <a:off x="1149678" y="2147954"/>
            <a:ext cx="1210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…………</a:t>
            </a:r>
            <a:endParaRPr lang="zh-TW" altLang="en-US" sz="1400" spc="600" dirty="0">
              <a:solidFill>
                <a:schemeClr val="tx1"/>
              </a:solidFill>
            </a:endParaRPr>
          </a:p>
          <a:p>
            <a:endParaRPr lang="zh-TW" altLang="en-US" sz="1400" spc="6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5659" y="1312507"/>
            <a:ext cx="4411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</a:t>
            </a:r>
            <a:endParaRPr lang="zh-TW" altLang="en-US" sz="2400" spc="600" dirty="0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 rot="5400000">
            <a:off x="1774538" y="2077093"/>
            <a:ext cx="12105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400" spc="600" dirty="0">
                <a:solidFill>
                  <a:schemeClr val="tx1"/>
                </a:solidFill>
              </a:rPr>
              <a:t>…………</a:t>
            </a:r>
            <a:endParaRPr lang="zh-TW" altLang="en-US" sz="1400" spc="600" dirty="0">
              <a:solidFill>
                <a:schemeClr val="tx1"/>
              </a:solidFill>
            </a:endParaRPr>
          </a:p>
          <a:p>
            <a:endParaRPr lang="zh-TW" altLang="en-US" sz="1400" spc="600" dirty="0">
              <a:solidFill>
                <a:schemeClr val="tx1"/>
              </a:solidFill>
            </a:endParaRPr>
          </a:p>
        </p:txBody>
      </p:sp>
      <p:grpSp>
        <p:nvGrpSpPr>
          <p:cNvPr id="92" name="群組 91"/>
          <p:cNvGrpSpPr/>
          <p:nvPr/>
        </p:nvGrpSpPr>
        <p:grpSpPr>
          <a:xfrm>
            <a:off x="591797" y="4346165"/>
            <a:ext cx="1024340" cy="536164"/>
            <a:chOff x="3236752" y="756848"/>
            <a:chExt cx="1024340" cy="536164"/>
          </a:xfrm>
        </p:grpSpPr>
        <p:sp>
          <p:nvSpPr>
            <p:cNvPr id="93" name="弧形 92"/>
            <p:cNvSpPr/>
            <p:nvPr/>
          </p:nvSpPr>
          <p:spPr>
            <a:xfrm>
              <a:off x="3963898" y="926693"/>
              <a:ext cx="288032" cy="2596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94" name="群組 93"/>
            <p:cNvGrpSpPr/>
            <p:nvPr/>
          </p:nvGrpSpPr>
          <p:grpSpPr>
            <a:xfrm>
              <a:off x="3236752" y="756848"/>
              <a:ext cx="1024340" cy="536164"/>
              <a:chOff x="3436973" y="735525"/>
              <a:chExt cx="1024340" cy="536164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3635896" y="1035213"/>
                <a:ext cx="825417" cy="21150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96" name="弧形 95"/>
              <p:cNvSpPr/>
              <p:nvPr/>
            </p:nvSpPr>
            <p:spPr>
              <a:xfrm flipH="1">
                <a:off x="3647517" y="905370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文字方塊 96"/>
              <p:cNvSpPr txBox="1"/>
              <p:nvPr/>
            </p:nvSpPr>
            <p:spPr>
              <a:xfrm>
                <a:off x="3684633" y="735525"/>
                <a:ext cx="696073" cy="270293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</a:p>
            </p:txBody>
          </p:sp>
          <p:sp>
            <p:nvSpPr>
              <p:cNvPr id="98" name="弧形 97"/>
              <p:cNvSpPr/>
              <p:nvPr/>
            </p:nvSpPr>
            <p:spPr>
              <a:xfrm rot="16200000">
                <a:off x="3580806" y="1037639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弧形 98"/>
              <p:cNvSpPr/>
              <p:nvPr/>
            </p:nvSpPr>
            <p:spPr>
              <a:xfrm rot="5400000" flipV="1">
                <a:off x="3580806" y="1143500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文字方塊 99"/>
              <p:cNvSpPr txBox="1"/>
              <p:nvPr/>
            </p:nvSpPr>
            <p:spPr>
              <a:xfrm>
                <a:off x="3436973" y="1035213"/>
                <a:ext cx="168437" cy="23647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p:cxnSp>
        <p:nvCxnSpPr>
          <p:cNvPr id="101" name="直線單箭頭接點 100"/>
          <p:cNvCxnSpPr/>
          <p:nvPr/>
        </p:nvCxnSpPr>
        <p:spPr>
          <a:xfrm>
            <a:off x="1825294" y="4737684"/>
            <a:ext cx="207690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群組 102"/>
          <p:cNvGrpSpPr/>
          <p:nvPr/>
        </p:nvGrpSpPr>
        <p:grpSpPr>
          <a:xfrm>
            <a:off x="1673976" y="4434316"/>
            <a:ext cx="2417650" cy="653805"/>
            <a:chOff x="7149933" y="3493152"/>
            <a:chExt cx="2417650" cy="653805"/>
          </a:xfrm>
        </p:grpSpPr>
        <p:sp>
          <p:nvSpPr>
            <p:cNvPr id="104" name="矩形 103"/>
            <p:cNvSpPr/>
            <p:nvPr/>
          </p:nvSpPr>
          <p:spPr>
            <a:xfrm>
              <a:off x="8176240" y="3863927"/>
              <a:ext cx="283030" cy="28303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7149933" y="3493152"/>
              <a:ext cx="2417650" cy="446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Minus </a:t>
              </a:r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Local Median </a:t>
              </a:r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of </a:t>
              </a:r>
              <a:r>
                <a:rPr lang="en-US" altLang="zh-TW" sz="1200" dirty="0" err="1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mean_list</a:t>
              </a:r>
              <a:endParaRPr lang="en-US" altLang="zh-TW" sz="1200" dirty="0" smtClean="0">
                <a:solidFill>
                  <a:schemeClr val="tx1"/>
                </a:solidFill>
                <a:latin typeface="Helvetica" panose="020B0604020202020204" pitchFamily="34" charset="0"/>
              </a:endParaRPr>
            </a:p>
            <a:p>
              <a:endParaRPr lang="en-US" altLang="zh-TW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3990853" y="4321193"/>
            <a:ext cx="1024340" cy="536164"/>
            <a:chOff x="3236752" y="756848"/>
            <a:chExt cx="1024340" cy="536164"/>
          </a:xfrm>
        </p:grpSpPr>
        <p:sp>
          <p:nvSpPr>
            <p:cNvPr id="108" name="弧形 107"/>
            <p:cNvSpPr/>
            <p:nvPr/>
          </p:nvSpPr>
          <p:spPr>
            <a:xfrm>
              <a:off x="3963898" y="926693"/>
              <a:ext cx="288032" cy="259686"/>
            </a:xfrm>
            <a:prstGeom prst="arc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109" name="群組 108"/>
            <p:cNvGrpSpPr/>
            <p:nvPr/>
          </p:nvGrpSpPr>
          <p:grpSpPr>
            <a:xfrm>
              <a:off x="3236752" y="756848"/>
              <a:ext cx="1024340" cy="536164"/>
              <a:chOff x="3436973" y="735525"/>
              <a:chExt cx="1024340" cy="536164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3635896" y="1035213"/>
                <a:ext cx="825417" cy="211504"/>
              </a:xfrm>
              <a:prstGeom prst="rect">
                <a:avLst/>
              </a:prstGeom>
              <a:solidFill>
                <a:schemeClr val="accent4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111" name="弧形 110"/>
              <p:cNvSpPr/>
              <p:nvPr/>
            </p:nvSpPr>
            <p:spPr>
              <a:xfrm flipH="1">
                <a:off x="3647517" y="905370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文字方塊 111"/>
              <p:cNvSpPr txBox="1"/>
              <p:nvPr/>
            </p:nvSpPr>
            <p:spPr>
              <a:xfrm>
                <a:off x="3684633" y="735525"/>
                <a:ext cx="696073" cy="270293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N</a:t>
                </a:r>
              </a:p>
            </p:txBody>
          </p:sp>
          <p:sp>
            <p:nvSpPr>
              <p:cNvPr id="113" name="弧形 112"/>
              <p:cNvSpPr/>
              <p:nvPr/>
            </p:nvSpPr>
            <p:spPr>
              <a:xfrm rot="16200000">
                <a:off x="3580806" y="1037639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弧形 113"/>
              <p:cNvSpPr/>
              <p:nvPr/>
            </p:nvSpPr>
            <p:spPr>
              <a:xfrm rot="5400000" flipV="1">
                <a:off x="3580806" y="1143500"/>
                <a:ext cx="105752" cy="101903"/>
              </a:xfrm>
              <a:prstGeom prst="arc">
                <a:avLst>
                  <a:gd name="adj1" fmla="val 16413103"/>
                  <a:gd name="adj2" fmla="val 0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文字方塊 114"/>
              <p:cNvSpPr txBox="1"/>
              <p:nvPr/>
            </p:nvSpPr>
            <p:spPr>
              <a:xfrm>
                <a:off x="3436973" y="1035213"/>
                <a:ext cx="168437" cy="23647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8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</a:t>
                </a:r>
              </a:p>
            </p:txBody>
          </p:sp>
        </p:grpSp>
      </p:grpSp>
      <p:grpSp>
        <p:nvGrpSpPr>
          <p:cNvPr id="52" name="群組 51"/>
          <p:cNvGrpSpPr/>
          <p:nvPr/>
        </p:nvGrpSpPr>
        <p:grpSpPr>
          <a:xfrm>
            <a:off x="5796136" y="3865319"/>
            <a:ext cx="2489866" cy="2334707"/>
            <a:chOff x="5902319" y="3868942"/>
            <a:chExt cx="2489866" cy="2334707"/>
          </a:xfrm>
        </p:grpSpPr>
        <p:sp>
          <p:nvSpPr>
            <p:cNvPr id="116" name="矩形 115"/>
            <p:cNvSpPr/>
            <p:nvPr/>
          </p:nvSpPr>
          <p:spPr>
            <a:xfrm>
              <a:off x="6560400" y="4331005"/>
              <a:ext cx="1831785" cy="187264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400">
                <a:solidFill>
                  <a:schemeClr val="tx1"/>
                </a:solidFill>
              </a:endParaRPr>
            </a:p>
          </p:txBody>
        </p:sp>
        <p:grpSp>
          <p:nvGrpSpPr>
            <p:cNvPr id="117" name="群組 116"/>
            <p:cNvGrpSpPr/>
            <p:nvPr/>
          </p:nvGrpSpPr>
          <p:grpSpPr>
            <a:xfrm>
              <a:off x="6578827" y="3868942"/>
              <a:ext cx="1794931" cy="462064"/>
              <a:chOff x="-322689" y="3444574"/>
              <a:chExt cx="3212081" cy="792328"/>
            </a:xfrm>
          </p:grpSpPr>
          <p:sp>
            <p:nvSpPr>
              <p:cNvPr id="118" name="弧形 117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19" name="弧形 118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0" name="文字方塊 119"/>
              <p:cNvSpPr txBox="1"/>
              <p:nvPr/>
            </p:nvSpPr>
            <p:spPr>
              <a:xfrm>
                <a:off x="659238" y="3444574"/>
                <a:ext cx="1245643" cy="463487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1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3072/N</a:t>
                </a:r>
              </a:p>
            </p:txBody>
          </p:sp>
        </p:grpSp>
        <p:grpSp>
          <p:nvGrpSpPr>
            <p:cNvPr id="121" name="群組 120"/>
            <p:cNvGrpSpPr/>
            <p:nvPr/>
          </p:nvGrpSpPr>
          <p:grpSpPr>
            <a:xfrm rot="16200000">
              <a:off x="5362248" y="4945146"/>
              <a:ext cx="1723286" cy="643144"/>
              <a:chOff x="-322689" y="3134063"/>
              <a:chExt cx="3212081" cy="1102839"/>
            </a:xfrm>
          </p:grpSpPr>
          <p:sp>
            <p:nvSpPr>
              <p:cNvPr id="122" name="弧形 121"/>
              <p:cNvSpPr/>
              <p:nvPr/>
            </p:nvSpPr>
            <p:spPr>
              <a:xfrm rot="21239347" flipH="1">
                <a:off x="-322689" y="3817929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3" name="弧形 122"/>
              <p:cNvSpPr/>
              <p:nvPr/>
            </p:nvSpPr>
            <p:spPr>
              <a:xfrm rot="360653">
                <a:off x="678639" y="3800682"/>
                <a:ext cx="2210753" cy="418973"/>
              </a:xfrm>
              <a:prstGeom prst="arc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sz="1400"/>
              </a:p>
            </p:txBody>
          </p:sp>
          <p:sp>
            <p:nvSpPr>
              <p:cNvPr id="124" name="文字方塊 123"/>
              <p:cNvSpPr txBox="1"/>
              <p:nvPr/>
            </p:nvSpPr>
            <p:spPr>
              <a:xfrm rot="5400000">
                <a:off x="716965" y="3412659"/>
                <a:ext cx="1060998" cy="503806"/>
              </a:xfrm>
              <a:prstGeom prst="rect">
                <a:avLst/>
              </a:prstGeom>
              <a:ln w="1905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>
                <a:defPPr>
                  <a:defRPr lang="zh-TW"/>
                </a:defPPr>
                <a:lvl1pPr algn="ctr">
                  <a:defRPr sz="1400">
                    <a:solidFill>
                      <a:schemeClr val="tx1"/>
                    </a:solidFill>
                    <a:latin typeface="+mn-lt"/>
                    <a:ea typeface="+mn-ea"/>
                  </a:defRPr>
                </a:lvl1pPr>
                <a:lvl2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r>
                  <a:rPr lang="en-US" altLang="zh-TW" sz="12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3072</a:t>
                </a:r>
                <a:endParaRPr lang="zh-TW" altLang="en-US" sz="12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6563828" y="4341481"/>
              <a:ext cx="595983" cy="15271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7154080" y="4337289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7" name="矩形 126"/>
            <p:cNvSpPr/>
            <p:nvPr/>
          </p:nvSpPr>
          <p:spPr>
            <a:xfrm>
              <a:off x="6564042" y="4495044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6564319" y="4650257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6563908" y="4801129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7156711" y="4494871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1" name="矩形 130"/>
            <p:cNvSpPr/>
            <p:nvPr/>
          </p:nvSpPr>
          <p:spPr>
            <a:xfrm>
              <a:off x="6560400" y="4341481"/>
              <a:ext cx="595983" cy="152714"/>
            </a:xfrm>
            <a:prstGeom prst="rect">
              <a:avLst/>
            </a:prstGeom>
            <a:solidFill>
              <a:schemeClr val="accent4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 rot="5400000">
              <a:off x="6404978" y="5445210"/>
              <a:ext cx="1038358" cy="3349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 smtClean="0">
                  <a:solidFill>
                    <a:schemeClr val="tx1"/>
                  </a:solidFill>
                </a:rPr>
                <a:t>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3" name="矩形 132"/>
            <p:cNvSpPr/>
            <p:nvPr/>
          </p:nvSpPr>
          <p:spPr>
            <a:xfrm rot="5400000">
              <a:off x="6787522" y="5146224"/>
              <a:ext cx="1210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  <a:p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7903503" y="4310777"/>
              <a:ext cx="44114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</a:t>
              </a:r>
              <a:endParaRPr lang="zh-TW" altLang="en-US" sz="2400" spc="600" dirty="0">
                <a:solidFill>
                  <a:schemeClr val="tx1"/>
                </a:solidFill>
              </a:endParaRPr>
            </a:p>
          </p:txBody>
        </p:sp>
        <p:sp>
          <p:nvSpPr>
            <p:cNvPr id="135" name="矩形 134"/>
            <p:cNvSpPr/>
            <p:nvPr/>
          </p:nvSpPr>
          <p:spPr>
            <a:xfrm rot="5400000">
              <a:off x="7412382" y="5075363"/>
              <a:ext cx="12105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spc="600" dirty="0">
                  <a:solidFill>
                    <a:schemeClr val="tx1"/>
                  </a:solidFill>
                </a:rPr>
                <a:t>…………</a:t>
              </a:r>
              <a:endParaRPr lang="zh-TW" altLang="en-US" sz="1400" spc="600" dirty="0">
                <a:solidFill>
                  <a:schemeClr val="tx1"/>
                </a:solidFill>
              </a:endParaRPr>
            </a:p>
            <a:p>
              <a:endParaRPr lang="zh-TW" altLang="en-US" sz="1400" spc="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0" name="群組 139"/>
          <p:cNvGrpSpPr/>
          <p:nvPr/>
        </p:nvGrpSpPr>
        <p:grpSpPr>
          <a:xfrm>
            <a:off x="1216460" y="756848"/>
            <a:ext cx="11271422" cy="2705803"/>
            <a:chOff x="1216460" y="756848"/>
            <a:chExt cx="11271422" cy="2705803"/>
          </a:xfrm>
        </p:grpSpPr>
        <p:grpSp>
          <p:nvGrpSpPr>
            <p:cNvPr id="34" name="群組 33"/>
            <p:cNvGrpSpPr/>
            <p:nvPr/>
          </p:nvGrpSpPr>
          <p:grpSpPr>
            <a:xfrm>
              <a:off x="3236752" y="756848"/>
              <a:ext cx="1024340" cy="536164"/>
              <a:chOff x="3236752" y="756848"/>
              <a:chExt cx="1024340" cy="536164"/>
            </a:xfrm>
          </p:grpSpPr>
          <p:sp>
            <p:nvSpPr>
              <p:cNvPr id="4" name="弧形 3"/>
              <p:cNvSpPr/>
              <p:nvPr/>
            </p:nvSpPr>
            <p:spPr>
              <a:xfrm>
                <a:off x="3963898" y="926693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24" name="群組 23"/>
              <p:cNvGrpSpPr/>
              <p:nvPr/>
            </p:nvGrpSpPr>
            <p:grpSpPr>
              <a:xfrm>
                <a:off x="3236752" y="756848"/>
                <a:ext cx="1024340" cy="536164"/>
                <a:chOff x="3436973" y="735525"/>
                <a:chExt cx="1024340" cy="536164"/>
              </a:xfrm>
            </p:grpSpPr>
            <p:sp>
              <p:nvSpPr>
                <p:cNvPr id="36" name="矩形 35"/>
                <p:cNvSpPr/>
                <p:nvPr/>
              </p:nvSpPr>
              <p:spPr>
                <a:xfrm>
                  <a:off x="3635896" y="1035213"/>
                  <a:ext cx="825417" cy="21150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38" name="弧形 37"/>
                <p:cNvSpPr/>
                <p:nvPr/>
              </p:nvSpPr>
              <p:spPr>
                <a:xfrm flipH="1">
                  <a:off x="3647517" y="905370"/>
                  <a:ext cx="288032" cy="2596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39" name="文字方塊 38"/>
                <p:cNvSpPr txBox="1"/>
                <p:nvPr/>
              </p:nvSpPr>
              <p:spPr>
                <a:xfrm>
                  <a:off x="3684633" y="735525"/>
                  <a:ext cx="696073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</a:t>
                  </a:r>
                </a:p>
              </p:txBody>
            </p:sp>
            <p:sp>
              <p:nvSpPr>
                <p:cNvPr id="40" name="弧形 39"/>
                <p:cNvSpPr/>
                <p:nvPr/>
              </p:nvSpPr>
              <p:spPr>
                <a:xfrm rot="16200000">
                  <a:off x="3580806" y="1037639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1" name="弧形 40"/>
                <p:cNvSpPr/>
                <p:nvPr/>
              </p:nvSpPr>
              <p:spPr>
                <a:xfrm rot="5400000" flipV="1">
                  <a:off x="3580806" y="1143500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2" name="文字方塊 41"/>
                <p:cNvSpPr txBox="1"/>
                <p:nvPr/>
              </p:nvSpPr>
              <p:spPr>
                <a:xfrm>
                  <a:off x="3436973" y="1035213"/>
                  <a:ext cx="168437" cy="23647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8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4480500" y="863377"/>
              <a:ext cx="8007382" cy="404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可以為任何整除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3072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之倍數，帶入不同的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會以每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1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*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N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做修正。</a:t>
              </a:r>
              <a:endParaRPr lang="en-US" altLang="zh-TW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6566612" y="2096583"/>
              <a:ext cx="1499312" cy="24836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50" b="1" dirty="0" smtClean="0">
                  <a:solidFill>
                    <a:schemeClr val="tx1"/>
                  </a:solidFill>
                  <a:latin typeface="Gill Sans MT" pitchFamily="34" charset="0"/>
                </a:rPr>
                <a:t>N * 1 </a:t>
              </a:r>
              <a:endParaRPr lang="zh-TW" altLang="en-US" sz="105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cxnSp>
          <p:nvCxnSpPr>
            <p:cNvPr id="62" name="直線單箭頭接點 61"/>
            <p:cNvCxnSpPr/>
            <p:nvPr/>
          </p:nvCxnSpPr>
          <p:spPr>
            <a:xfrm>
              <a:off x="4524427" y="2244353"/>
              <a:ext cx="172376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字方塊 62"/>
            <p:cNvSpPr txBox="1"/>
            <p:nvPr/>
          </p:nvSpPr>
          <p:spPr>
            <a:xfrm>
              <a:off x="4756423" y="1942631"/>
              <a:ext cx="12170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If N[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i</a:t>
              </a:r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 ] &lt; </a:t>
              </a:r>
              <a:r>
                <a:rPr lang="en-US" altLang="zh-TW" sz="1200" b="1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std</a:t>
              </a:r>
              <a:r>
                <a:rPr lang="en-US" altLang="zh-TW" sz="1200" b="1" dirty="0">
                  <a:solidFill>
                    <a:schemeClr val="tx1"/>
                  </a:solidFill>
                  <a:latin typeface="Helvetica" panose="020B0604020202020204" pitchFamily="34" charset="0"/>
                </a:rPr>
                <a:t>*3</a:t>
              </a:r>
              <a:endParaRPr lang="zh-TW" altLang="en-US" sz="1200" b="1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6895319" y="1786343"/>
              <a:ext cx="9973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median_list</a:t>
              </a:r>
              <a:r>
                <a:rPr lang="en-US" altLang="zh-TW" sz="11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100" dirty="0">
                <a:solidFill>
                  <a:schemeClr val="tx1"/>
                </a:solidFill>
                <a:latin typeface="Helvetica" panose="020B0604020202020204" pitchFamily="34" charset="0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581696" y="2258864"/>
              <a:ext cx="15664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200" dirty="0" smtClean="0">
                  <a:solidFill>
                    <a:schemeClr val="tx1"/>
                  </a:solidFill>
                  <a:latin typeface="Helvetica" panose="020B0604020202020204" pitchFamily="34" charset="0"/>
                </a:rPr>
                <a:t>Save </a:t>
              </a:r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to </a:t>
              </a:r>
              <a:r>
                <a:rPr lang="en-US" altLang="zh-TW" sz="1200" dirty="0" err="1">
                  <a:solidFill>
                    <a:schemeClr val="tx1"/>
                  </a:solidFill>
                  <a:latin typeface="Helvetica" panose="020B0604020202020204" pitchFamily="34" charset="0"/>
                </a:rPr>
                <a:t>median_list</a:t>
              </a:r>
              <a:r>
                <a:rPr lang="en-US" altLang="zh-TW" sz="1200" dirty="0">
                  <a:solidFill>
                    <a:schemeClr val="tx1"/>
                  </a:solidFill>
                  <a:latin typeface="Helvetica" panose="020B0604020202020204" pitchFamily="34" charset="0"/>
                </a:rPr>
                <a:t> </a:t>
              </a:r>
              <a:endParaRPr lang="zh-TW" alt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66" name="群組 65"/>
            <p:cNvGrpSpPr/>
            <p:nvPr/>
          </p:nvGrpSpPr>
          <p:grpSpPr>
            <a:xfrm>
              <a:off x="6322573" y="2343207"/>
              <a:ext cx="2238113" cy="1119444"/>
              <a:chOff x="7046974" y="3311013"/>
              <a:chExt cx="2238113" cy="1119444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7916445" y="3829463"/>
                <a:ext cx="283030" cy="28303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cxnSp>
            <p:nvCxnSpPr>
              <p:cNvPr id="68" name="直線單箭頭接點 67"/>
              <p:cNvCxnSpPr/>
              <p:nvPr/>
            </p:nvCxnSpPr>
            <p:spPr>
              <a:xfrm>
                <a:off x="8057960" y="3311013"/>
                <a:ext cx="0" cy="518034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矩形 68"/>
              <p:cNvSpPr/>
              <p:nvPr/>
            </p:nvSpPr>
            <p:spPr>
              <a:xfrm>
                <a:off x="7046974" y="4153458"/>
                <a:ext cx="223811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12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Local </a:t>
                </a:r>
                <a:r>
                  <a:rPr lang="en-US" altLang="zh-TW" sz="1200" dirty="0" smtClean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Median 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of </a:t>
                </a:r>
                <a:r>
                  <a:rPr lang="en-US" altLang="zh-TW" sz="1200" dirty="0" err="1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mean_list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Helvetica" panose="020B0604020202020204" pitchFamily="34" charset="0"/>
                  </a:rPr>
                  <a:t> 1*1</a:t>
                </a:r>
              </a:p>
            </p:txBody>
          </p:sp>
        </p:grpSp>
        <p:grpSp>
          <p:nvGrpSpPr>
            <p:cNvPr id="74" name="群組 73"/>
            <p:cNvGrpSpPr/>
            <p:nvPr/>
          </p:nvGrpSpPr>
          <p:grpSpPr>
            <a:xfrm>
              <a:off x="3255337" y="1825895"/>
              <a:ext cx="1024340" cy="536164"/>
              <a:chOff x="3236752" y="756848"/>
              <a:chExt cx="1024340" cy="536164"/>
            </a:xfrm>
          </p:grpSpPr>
          <p:sp>
            <p:nvSpPr>
              <p:cNvPr id="75" name="弧形 74"/>
              <p:cNvSpPr/>
              <p:nvPr/>
            </p:nvSpPr>
            <p:spPr>
              <a:xfrm>
                <a:off x="3963898" y="926693"/>
                <a:ext cx="288032" cy="259686"/>
              </a:xfrm>
              <a:prstGeom prst="arc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grpSp>
            <p:nvGrpSpPr>
              <p:cNvPr id="76" name="群組 75"/>
              <p:cNvGrpSpPr/>
              <p:nvPr/>
            </p:nvGrpSpPr>
            <p:grpSpPr>
              <a:xfrm>
                <a:off x="3236752" y="756848"/>
                <a:ext cx="1024340" cy="536164"/>
                <a:chOff x="3436973" y="735525"/>
                <a:chExt cx="1024340" cy="536164"/>
              </a:xfrm>
            </p:grpSpPr>
            <p:sp>
              <p:nvSpPr>
                <p:cNvPr id="77" name="矩形 76"/>
                <p:cNvSpPr/>
                <p:nvPr/>
              </p:nvSpPr>
              <p:spPr>
                <a:xfrm>
                  <a:off x="3635896" y="1035213"/>
                  <a:ext cx="825417" cy="211504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  <p:sp>
              <p:nvSpPr>
                <p:cNvPr id="78" name="弧形 77"/>
                <p:cNvSpPr/>
                <p:nvPr/>
              </p:nvSpPr>
              <p:spPr>
                <a:xfrm flipH="1">
                  <a:off x="3647517" y="905370"/>
                  <a:ext cx="288032" cy="259686"/>
                </a:xfrm>
                <a:prstGeom prst="arc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9" name="文字方塊 78"/>
                <p:cNvSpPr txBox="1"/>
                <p:nvPr/>
              </p:nvSpPr>
              <p:spPr>
                <a:xfrm>
                  <a:off x="3684633" y="735525"/>
                  <a:ext cx="696073" cy="270293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11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N</a:t>
                  </a:r>
                </a:p>
              </p:txBody>
            </p:sp>
            <p:sp>
              <p:nvSpPr>
                <p:cNvPr id="80" name="弧形 79"/>
                <p:cNvSpPr/>
                <p:nvPr/>
              </p:nvSpPr>
              <p:spPr>
                <a:xfrm rot="16200000">
                  <a:off x="3580806" y="1037639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1" name="弧形 80"/>
                <p:cNvSpPr/>
                <p:nvPr/>
              </p:nvSpPr>
              <p:spPr>
                <a:xfrm rot="5400000" flipV="1">
                  <a:off x="3580806" y="1143500"/>
                  <a:ext cx="105752" cy="101903"/>
                </a:xfrm>
                <a:prstGeom prst="arc">
                  <a:avLst>
                    <a:gd name="adj1" fmla="val 16413103"/>
                    <a:gd name="adj2" fmla="val 0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2" name="文字方塊 81"/>
                <p:cNvSpPr txBox="1"/>
                <p:nvPr/>
              </p:nvSpPr>
              <p:spPr>
                <a:xfrm>
                  <a:off x="3436973" y="1035213"/>
                  <a:ext cx="168437" cy="236476"/>
                </a:xfrm>
                <a:prstGeom prst="rect">
                  <a:avLst/>
                </a:prstGeom>
                <a:ln w="1905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>
                  <a:defPPr>
                    <a:defRPr lang="zh-TW"/>
                  </a:defPPr>
                  <a:lvl1pPr algn="ctr">
                    <a:defRPr sz="14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1pPr>
                  <a:lvl2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2pPr>
                  <a:lvl3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>
                    <a:defRPr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r>
                    <a:rPr lang="en-US" altLang="zh-TW" sz="800" b="1" dirty="0" smtClean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1</a:t>
                  </a:r>
                </a:p>
              </p:txBody>
            </p:sp>
          </p:grpSp>
        </p:grpSp>
        <p:cxnSp>
          <p:nvCxnSpPr>
            <p:cNvPr id="138" name="弧形接點 137"/>
            <p:cNvCxnSpPr>
              <a:stCxn id="31" idx="0"/>
              <a:endCxn id="42" idx="0"/>
            </p:cNvCxnSpPr>
            <p:nvPr/>
          </p:nvCxnSpPr>
          <p:spPr>
            <a:xfrm rot="5400000" flipH="1" flipV="1">
              <a:off x="2130542" y="142454"/>
              <a:ext cx="276347" cy="2104512"/>
            </a:xfrm>
            <a:prstGeom prst="curvedConnector3">
              <a:avLst>
                <a:gd name="adj1" fmla="val 182722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弧形接點 141"/>
          <p:cNvCxnSpPr>
            <a:stCxn id="110" idx="3"/>
            <a:endCxn id="131" idx="1"/>
          </p:cNvCxnSpPr>
          <p:nvPr/>
        </p:nvCxnSpPr>
        <p:spPr>
          <a:xfrm flipV="1">
            <a:off x="5015193" y="4414215"/>
            <a:ext cx="1439024" cy="312418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字方塊 143"/>
          <p:cNvSpPr txBox="1"/>
          <p:nvPr/>
        </p:nvSpPr>
        <p:spPr>
          <a:xfrm>
            <a:off x="573847" y="5224408"/>
            <a:ext cx="80073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1*N 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所有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pixel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減去符合上述條件取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出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當</a:t>
            </a:r>
            <a:r>
              <a:rPr lang="zh-TW" altLang="en-US" sz="1200" b="1" dirty="0">
                <a:solidFill>
                  <a:schemeClr val="tx1"/>
                </a:solidFill>
                <a:latin typeface="+mj-ea"/>
                <a:ea typeface="+mj-ea"/>
              </a:rPr>
              <a:t>下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的中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位數後填入矩陣，此時還</a:t>
            </a:r>
            <a:endParaRPr lang="en-US" altLang="zh-TW" sz="1200" b="1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pPr>
              <a:lnSpc>
                <a:spcPct val="200000"/>
              </a:lnSpc>
            </a:pP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不能輸出，需要經過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offset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提升準位與</a:t>
            </a:r>
            <a:r>
              <a: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rPr>
              <a:t>overflow</a:t>
            </a:r>
            <a:r>
              <a:rPr lang="zh-TW" altLang="en-US" sz="1200" b="1" dirty="0" smtClean="0">
                <a:solidFill>
                  <a:schemeClr val="tx1"/>
                </a:solidFill>
                <a:latin typeface="+mj-ea"/>
                <a:ea typeface="+mj-ea"/>
              </a:rPr>
              <a:t>的處理，才完成所有處理。</a:t>
            </a:r>
            <a:endParaRPr lang="en-US" altLang="zh-TW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19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20642" y="3789040"/>
            <a:ext cx="8643846" cy="2520280"/>
            <a:chOff x="320642" y="3789040"/>
            <a:chExt cx="8643846" cy="2520280"/>
          </a:xfrm>
        </p:grpSpPr>
        <p:grpSp>
          <p:nvGrpSpPr>
            <p:cNvPr id="29" name="群組 28"/>
            <p:cNvGrpSpPr/>
            <p:nvPr/>
          </p:nvGrpSpPr>
          <p:grpSpPr>
            <a:xfrm>
              <a:off x="320642" y="3789040"/>
              <a:ext cx="8643846" cy="2520280"/>
              <a:chOff x="320642" y="3789040"/>
              <a:chExt cx="8643846" cy="2520280"/>
            </a:xfrm>
          </p:grpSpPr>
          <p:sp>
            <p:nvSpPr>
              <p:cNvPr id="12" name="文字方塊 11"/>
              <p:cNvSpPr txBox="1"/>
              <p:nvPr/>
            </p:nvSpPr>
            <p:spPr>
              <a:xfrm>
                <a:off x="2814151" y="4509120"/>
                <a:ext cx="501763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處理完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offset</a:t>
                </a:r>
                <a:r>
                  <a:rPr lang="zh-TW" altLang="en-US" sz="1200" b="1" dirty="0">
                    <a:solidFill>
                      <a:schemeClr val="tx1"/>
                    </a:solidFill>
                    <a:latin typeface="+mj-ea"/>
                    <a:ea typeface="+mj-ea"/>
                  </a:rPr>
                  <a:t>剩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下溢位問題，添加溢位判定</a:t>
                </a:r>
                <a:endPara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只有小於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的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pixel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及判斷為溢位，並將值填入</a:t>
                </a:r>
                <a:r>
                  <a:rPr lang="en-US" altLang="zh-TW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0</a:t>
                </a:r>
                <a:r>
                  <a:rPr lang="zh-TW" altLang="en-US" sz="1200" b="1" dirty="0" smtClean="0">
                    <a:solidFill>
                      <a:schemeClr val="tx1"/>
                    </a:solidFill>
                    <a:latin typeface="+mj-ea"/>
                    <a:ea typeface="+mj-ea"/>
                  </a:rPr>
                  <a:t>代替。</a:t>
                </a:r>
                <a:endParaRPr lang="en-US" altLang="zh-TW" sz="1200" b="1" dirty="0">
                  <a:solidFill>
                    <a:schemeClr val="tx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3" name="直線單箭頭接點 12"/>
              <p:cNvCxnSpPr/>
              <p:nvPr/>
            </p:nvCxnSpPr>
            <p:spPr>
              <a:xfrm>
                <a:off x="2886159" y="4924618"/>
                <a:ext cx="36004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" name="群組 15"/>
              <p:cNvGrpSpPr/>
              <p:nvPr/>
            </p:nvGrpSpPr>
            <p:grpSpPr>
              <a:xfrm>
                <a:off x="320642" y="3879525"/>
                <a:ext cx="2411323" cy="2429795"/>
                <a:chOff x="320642" y="3879525"/>
                <a:chExt cx="2411323" cy="2429795"/>
              </a:xfrm>
            </p:grpSpPr>
            <p:pic>
              <p:nvPicPr>
                <p:cNvPr id="14" name="圖片 13"/>
                <p:cNvPicPr>
                  <a:picLocks noChangeAspect="1"/>
                </p:cNvPicPr>
                <p:nvPr/>
              </p:nvPicPr>
              <p:blipFill rotWithShape="1">
                <a:blip r:embed="rId3"/>
                <a:srcRect b="6381"/>
                <a:stretch/>
              </p:blipFill>
              <p:spPr>
                <a:xfrm>
                  <a:off x="320642" y="3879525"/>
                  <a:ext cx="2411323" cy="2429795"/>
                </a:xfrm>
                <a:prstGeom prst="rect">
                  <a:avLst/>
                </a:prstGeom>
              </p:spPr>
            </p:pic>
            <p:sp>
              <p:nvSpPr>
                <p:cNvPr id="15" name="矩形 14"/>
                <p:cNvSpPr/>
                <p:nvPr/>
              </p:nvSpPr>
              <p:spPr>
                <a:xfrm>
                  <a:off x="1221684" y="4924617"/>
                  <a:ext cx="614012" cy="669831"/>
                </a:xfrm>
                <a:prstGeom prst="rect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2000" b="1" dirty="0">
                    <a:latin typeface="Gill Sans MT" pitchFamily="34" charset="0"/>
                  </a:endParaRPr>
                </a:p>
              </p:txBody>
            </p:sp>
          </p:grpSp>
          <p:pic>
            <p:nvPicPr>
              <p:cNvPr id="21" name="圖片 20"/>
              <p:cNvPicPr>
                <a:picLocks noChangeAspect="1"/>
              </p:cNvPicPr>
              <p:nvPr/>
            </p:nvPicPr>
            <p:blipFill rotWithShape="1">
              <a:blip r:embed="rId4"/>
              <a:srcRect l="116" t="-3622" r="-116" b="5618"/>
              <a:stretch/>
            </p:blipFill>
            <p:spPr>
              <a:xfrm>
                <a:off x="6588224" y="3789040"/>
                <a:ext cx="2376264" cy="2448272"/>
              </a:xfrm>
              <a:prstGeom prst="rect">
                <a:avLst/>
              </a:prstGeom>
            </p:spPr>
          </p:pic>
        </p:grpSp>
        <p:sp>
          <p:nvSpPr>
            <p:cNvPr id="33" name="矩形 32"/>
            <p:cNvSpPr/>
            <p:nvPr/>
          </p:nvSpPr>
          <p:spPr>
            <a:xfrm>
              <a:off x="7461835" y="4854136"/>
              <a:ext cx="614012" cy="669831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67544" y="90156"/>
            <a:ext cx="2121093" cy="4524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offset &amp;  overflow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08" y="37204"/>
            <a:ext cx="505384" cy="505384"/>
          </a:xfrm>
          <a:prstGeom prst="rect">
            <a:avLst/>
          </a:prstGeom>
        </p:spPr>
      </p:pic>
      <p:grpSp>
        <p:nvGrpSpPr>
          <p:cNvPr id="28" name="群組 27"/>
          <p:cNvGrpSpPr/>
          <p:nvPr/>
        </p:nvGrpSpPr>
        <p:grpSpPr>
          <a:xfrm>
            <a:off x="323528" y="1052736"/>
            <a:ext cx="8655729" cy="2604025"/>
            <a:chOff x="323528" y="1052736"/>
            <a:chExt cx="8655729" cy="260402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528" y="1052736"/>
              <a:ext cx="2408437" cy="2592288"/>
            </a:xfrm>
            <a:prstGeom prst="rect">
              <a:avLst/>
            </a:prstGeom>
          </p:spPr>
        </p:pic>
        <p:cxnSp>
          <p:nvCxnSpPr>
            <p:cNvPr id="10" name="直線單箭頭接點 9"/>
            <p:cNvCxnSpPr/>
            <p:nvPr/>
          </p:nvCxnSpPr>
          <p:spPr>
            <a:xfrm>
              <a:off x="2849750" y="2132856"/>
              <a:ext cx="36004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字方塊 10"/>
            <p:cNvSpPr txBox="1"/>
            <p:nvPr/>
          </p:nvSpPr>
          <p:spPr>
            <a:xfrm>
              <a:off x="2813340" y="1163360"/>
              <a:ext cx="367321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左圖為尚未經過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offset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且包含溢位，大部分的值</a:t>
              </a:r>
              <a:endPara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2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都在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上下變動，如過小於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0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則溢位，值變成六</a:t>
              </a:r>
              <a:endPara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250000"/>
                </a:lnSpc>
              </a:pP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萬</a:t>
              </a:r>
              <a:r>
                <a:rPr lang="zh-TW" altLang="en-US" sz="1200" b="1" dirty="0">
                  <a:solidFill>
                    <a:schemeClr val="tx1"/>
                  </a:solidFill>
                  <a:latin typeface="+mj-ea"/>
                  <a:ea typeface="+mj-ea"/>
                </a:rPr>
                <a:t>多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所以看起來明顯黑白交錯，右圖為左圖加上</a:t>
              </a:r>
              <a:endParaRPr lang="en-US" altLang="zh-TW" sz="1200" b="1" dirty="0" smtClean="0">
                <a:solidFill>
                  <a:schemeClr val="tx1"/>
                </a:solidFill>
                <a:latin typeface="+mj-ea"/>
                <a:ea typeface="+mj-ea"/>
              </a:endParaRPr>
            </a:p>
            <a:p>
              <a:pPr>
                <a:lnSpc>
                  <a:spcPct val="250000"/>
                </a:lnSpc>
              </a:pPr>
              <a:r>
                <a:rPr lang="en-US" altLang="zh-TW" sz="1200" b="1" dirty="0" err="1" smtClean="0">
                  <a:solidFill>
                    <a:schemeClr val="tx1"/>
                  </a:solidFill>
                  <a:latin typeface="+mj-ea"/>
                  <a:ea typeface="+mj-ea"/>
                </a:rPr>
                <a:t>All_frame</a:t>
              </a:r>
              <a:r>
                <a:rPr lang="en-US" altLang="zh-TW" sz="1200" b="1" dirty="0">
                  <a:solidFill>
                    <a:schemeClr val="tx1"/>
                  </a:solidFill>
                  <a:latin typeface="+mj-ea"/>
                  <a:ea typeface="+mj-ea"/>
                </a:rPr>
                <a:t> 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median(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有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mark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的位置不進行運算</a:t>
              </a:r>
              <a:r>
                <a:rPr lang="en-US" altLang="zh-TW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)</a:t>
              </a:r>
              <a:r>
                <a:rPr lang="zh-TW" altLang="en-US" sz="1200" b="1" dirty="0" smtClean="0">
                  <a:solidFill>
                    <a:schemeClr val="tx1"/>
                  </a:solidFill>
                  <a:latin typeface="+mj-ea"/>
                  <a:ea typeface="+mj-ea"/>
                </a:rPr>
                <a:t>。</a:t>
              </a:r>
              <a:endParaRPr lang="en-US" altLang="zh-TW" sz="1200" b="1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7934" y="1061368"/>
              <a:ext cx="2411323" cy="2595393"/>
            </a:xfrm>
            <a:prstGeom prst="rect">
              <a:avLst/>
            </a:prstGeom>
          </p:spPr>
        </p:pic>
      </p:grpSp>
      <p:grpSp>
        <p:nvGrpSpPr>
          <p:cNvPr id="25" name="群組 24"/>
          <p:cNvGrpSpPr/>
          <p:nvPr/>
        </p:nvGrpSpPr>
        <p:grpSpPr>
          <a:xfrm>
            <a:off x="320501" y="3770620"/>
            <a:ext cx="8643987" cy="2498124"/>
            <a:chOff x="321894" y="4208652"/>
            <a:chExt cx="8643987" cy="2498124"/>
          </a:xfrm>
        </p:grpSpPr>
        <p:grpSp>
          <p:nvGrpSpPr>
            <p:cNvPr id="19" name="群組 18"/>
            <p:cNvGrpSpPr/>
            <p:nvPr/>
          </p:nvGrpSpPr>
          <p:grpSpPr>
            <a:xfrm>
              <a:off x="321894" y="4317557"/>
              <a:ext cx="2398862" cy="2357787"/>
              <a:chOff x="2894023" y="4198753"/>
              <a:chExt cx="2398862" cy="2357787"/>
            </a:xfrm>
          </p:grpSpPr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98258" y="4198753"/>
                <a:ext cx="2394627" cy="2357787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2894023" y="5132366"/>
                <a:ext cx="432048" cy="4155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6589617" y="4208652"/>
              <a:ext cx="2376264" cy="2498124"/>
              <a:chOff x="1895033" y="2631286"/>
              <a:chExt cx="2376264" cy="2498124"/>
            </a:xfrm>
          </p:grpSpPr>
          <p:pic>
            <p:nvPicPr>
              <p:cNvPr id="22" name="圖片 21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95033" y="2631286"/>
                <a:ext cx="2376264" cy="2498124"/>
              </a:xfrm>
              <a:prstGeom prst="rect">
                <a:avLst/>
              </a:prstGeom>
            </p:spPr>
          </p:pic>
          <p:sp>
            <p:nvSpPr>
              <p:cNvPr id="23" name="矩形 22"/>
              <p:cNvSpPr/>
              <p:nvPr/>
            </p:nvSpPr>
            <p:spPr>
              <a:xfrm>
                <a:off x="1913986" y="3580747"/>
                <a:ext cx="432048" cy="4155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</p:grpSp>
      </p:grpSp>
      <p:grpSp>
        <p:nvGrpSpPr>
          <p:cNvPr id="27" name="群組 26"/>
          <p:cNvGrpSpPr/>
          <p:nvPr/>
        </p:nvGrpSpPr>
        <p:grpSpPr>
          <a:xfrm>
            <a:off x="263949" y="3767701"/>
            <a:ext cx="8723873" cy="2541870"/>
            <a:chOff x="232772" y="3920602"/>
            <a:chExt cx="8723873" cy="2541870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2772" y="4032426"/>
              <a:ext cx="2468016" cy="2430046"/>
            </a:xfrm>
            <a:prstGeom prst="rect">
              <a:avLst/>
            </a:prstGeom>
          </p:spPr>
        </p:pic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53864" y="3920602"/>
              <a:ext cx="2402781" cy="2526000"/>
            </a:xfrm>
            <a:prstGeom prst="rect">
              <a:avLst/>
            </a:prstGeom>
          </p:spPr>
        </p:pic>
      </p:grpSp>
      <p:grpSp>
        <p:nvGrpSpPr>
          <p:cNvPr id="30" name="群組 29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31" name="圓角矩形 30">
              <a:hlinkClick r:id="rId11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32" name="迴轉箭號 31">
              <a:hlinkClick r:id="rId11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35" name="文字方塊 34"/>
          <p:cNvSpPr txBox="1"/>
          <p:nvPr/>
        </p:nvSpPr>
        <p:spPr>
          <a:xfrm>
            <a:off x="6751077" y="242600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7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81" y="78380"/>
            <a:ext cx="505384" cy="505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46080" y="131332"/>
            <a:ext cx="1998193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Data Output</a:t>
            </a:r>
            <a:endParaRPr lang="zh-CN" altLang="en-US" sz="18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grpSp>
        <p:nvGrpSpPr>
          <p:cNvPr id="111" name="群組 110"/>
          <p:cNvGrpSpPr/>
          <p:nvPr/>
        </p:nvGrpSpPr>
        <p:grpSpPr>
          <a:xfrm>
            <a:off x="1043608" y="764704"/>
            <a:ext cx="11351104" cy="2291805"/>
            <a:chOff x="1043608" y="764704"/>
            <a:chExt cx="11351104" cy="2291805"/>
          </a:xfrm>
        </p:grpSpPr>
        <p:grpSp>
          <p:nvGrpSpPr>
            <p:cNvPr id="108" name="群組 107"/>
            <p:cNvGrpSpPr/>
            <p:nvPr/>
          </p:nvGrpSpPr>
          <p:grpSpPr>
            <a:xfrm>
              <a:off x="1043608" y="764704"/>
              <a:ext cx="11351104" cy="2291805"/>
              <a:chOff x="1043608" y="764704"/>
              <a:chExt cx="11351104" cy="2291805"/>
            </a:xfrm>
          </p:grpSpPr>
          <p:grpSp>
            <p:nvGrpSpPr>
              <p:cNvPr id="48" name="群組 47"/>
              <p:cNvGrpSpPr/>
              <p:nvPr/>
            </p:nvGrpSpPr>
            <p:grpSpPr>
              <a:xfrm>
                <a:off x="1043608" y="764704"/>
                <a:ext cx="6552728" cy="2291805"/>
                <a:chOff x="827584" y="836712"/>
                <a:chExt cx="6829535" cy="2388618"/>
              </a:xfrm>
            </p:grpSpPr>
            <p:grpSp>
              <p:nvGrpSpPr>
                <p:cNvPr id="3" name="群組 2"/>
                <p:cNvGrpSpPr/>
                <p:nvPr/>
              </p:nvGrpSpPr>
              <p:grpSpPr>
                <a:xfrm>
                  <a:off x="827584" y="836712"/>
                  <a:ext cx="2530706" cy="2388618"/>
                  <a:chOff x="142976" y="1410676"/>
                  <a:chExt cx="2530706" cy="2388618"/>
                </a:xfrm>
              </p:grpSpPr>
              <p:sp>
                <p:nvSpPr>
                  <p:cNvPr id="7" name="矩形 6"/>
                  <p:cNvSpPr/>
                  <p:nvPr/>
                </p:nvSpPr>
                <p:spPr>
                  <a:xfrm>
                    <a:off x="683568" y="1772816"/>
                    <a:ext cx="1990114" cy="202647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grpSp>
                <p:nvGrpSpPr>
                  <p:cNvPr id="2" name="群組 1"/>
                  <p:cNvGrpSpPr/>
                  <p:nvPr/>
                </p:nvGrpSpPr>
                <p:grpSpPr>
                  <a:xfrm>
                    <a:off x="142976" y="1410676"/>
                    <a:ext cx="2486620" cy="2281833"/>
                    <a:chOff x="142976" y="1410676"/>
                    <a:chExt cx="2486620" cy="2281833"/>
                  </a:xfrm>
                </p:grpSpPr>
                <p:sp>
                  <p:nvSpPr>
                    <p:cNvPr id="10" name="弧形 9"/>
                    <p:cNvSpPr/>
                    <p:nvPr/>
                  </p:nvSpPr>
                  <p:spPr>
                    <a:xfrm rot="21239347" flipH="1">
                      <a:off x="703219" y="1515622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1" name="弧形 10"/>
                    <p:cNvSpPr/>
                    <p:nvPr/>
                  </p:nvSpPr>
                  <p:spPr>
                    <a:xfrm rot="360653">
                      <a:off x="1287435" y="1510383"/>
                      <a:ext cx="1342161" cy="264405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2" name="文字方塊 11"/>
                    <p:cNvSpPr txBox="1"/>
                    <p:nvPr/>
                  </p:nvSpPr>
                  <p:spPr>
                    <a:xfrm>
                      <a:off x="1372574" y="1410676"/>
                      <a:ext cx="571457" cy="2877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2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1344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3" name="弧形 12"/>
                    <p:cNvSpPr/>
                    <p:nvPr/>
                  </p:nvSpPr>
                  <p:spPr>
                    <a:xfrm rot="15839347" flipH="1">
                      <a:off x="-94157" y="2918030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4" name="弧形 13"/>
                    <p:cNvSpPr/>
                    <p:nvPr/>
                  </p:nvSpPr>
                  <p:spPr>
                    <a:xfrm rot="16560653">
                      <a:off x="-109687" y="2359394"/>
                      <a:ext cx="1283507" cy="265452"/>
                    </a:xfrm>
                    <a:prstGeom prst="arc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TW" altLang="en-US"/>
                    </a:p>
                  </p:txBody>
                </p:sp>
                <p:sp>
                  <p:nvSpPr>
                    <p:cNvPr id="15" name="文字方塊 14"/>
                    <p:cNvSpPr txBox="1"/>
                    <p:nvPr/>
                  </p:nvSpPr>
                  <p:spPr>
                    <a:xfrm>
                      <a:off x="142976" y="2626906"/>
                      <a:ext cx="564796" cy="31969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1324</a:t>
                      </a:r>
                      <a:endParaRPr lang="zh-TW" altLang="en-US" sz="12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p:txBody>
                </p:sp>
                <p:sp>
                  <p:nvSpPr>
                    <p:cNvPr id="16" name="文字方塊 15"/>
                    <p:cNvSpPr txBox="1"/>
                    <p:nvPr/>
                  </p:nvSpPr>
                  <p:spPr>
                    <a:xfrm>
                      <a:off x="1245176" y="2541207"/>
                      <a:ext cx="1245918" cy="41560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TW" sz="2000" b="1" dirty="0" err="1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US" altLang="zh-TW" sz="2000" b="1" dirty="0" err="1" smtClean="0">
                          <a:solidFill>
                            <a:schemeClr val="tx1"/>
                          </a:solidFill>
                        </a:rPr>
                        <a:t>ut_X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27" name="向右箭號 26"/>
                <p:cNvSpPr/>
                <p:nvPr/>
              </p:nvSpPr>
              <p:spPr>
                <a:xfrm>
                  <a:off x="3726127" y="2065771"/>
                  <a:ext cx="1422325" cy="140110"/>
                </a:xfrm>
                <a:prstGeom prst="rightArrow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 w="95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8" name="文字方塊 27"/>
                <p:cNvSpPr txBox="1"/>
                <p:nvPr/>
              </p:nvSpPr>
              <p:spPr>
                <a:xfrm>
                  <a:off x="3946948" y="1620311"/>
                  <a:ext cx="8002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sz="18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resize</a:t>
                  </a:r>
                  <a:endParaRPr lang="zh-TW" altLang="en-US" sz="18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 rot="16200000">
                  <a:off x="6595358" y="1183076"/>
                  <a:ext cx="161229" cy="195092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0" name="弧形 49"/>
                <p:cNvSpPr/>
                <p:nvPr/>
              </p:nvSpPr>
              <p:spPr>
                <a:xfrm rot="20910052" flipH="1">
                  <a:off x="5695000" y="1829810"/>
                  <a:ext cx="1235651" cy="255555"/>
                </a:xfrm>
                <a:prstGeom prst="arc">
                  <a:avLst>
                    <a:gd name="adj1" fmla="val 19976900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1" name="弧形 50"/>
                <p:cNvSpPr/>
                <p:nvPr/>
              </p:nvSpPr>
              <p:spPr>
                <a:xfrm rot="619960">
                  <a:off x="6421468" y="1823413"/>
                  <a:ext cx="1235651" cy="255555"/>
                </a:xfrm>
                <a:prstGeom prst="arc">
                  <a:avLst>
                    <a:gd name="adj1" fmla="val 20381819"/>
                    <a:gd name="adj2" fmla="val 0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6150829" y="1637310"/>
                  <a:ext cx="1050288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TW" sz="1400" dirty="0" smtClean="0">
                      <a:solidFill>
                        <a:schemeClr val="tx1"/>
                      </a:solidFill>
                      <a:latin typeface="+mj-lt"/>
                      <a:ea typeface="微軟正黑體" panose="020B0604030504040204" pitchFamily="34" charset="-120"/>
                    </a:rPr>
                    <a:t>1*1779456</a:t>
                  </a:r>
                  <a:endParaRPr lang="zh-TW" altLang="en-US" sz="1400" dirty="0">
                    <a:solidFill>
                      <a:schemeClr val="tx1"/>
                    </a:solidFill>
                    <a:latin typeface="+mj-lt"/>
                    <a:ea typeface="微軟正黑體" panose="020B0604030504040204" pitchFamily="34" charset="-120"/>
                  </a:endParaRPr>
                </a:p>
              </p:txBody>
            </p:sp>
          </p:grpSp>
          <p:sp>
            <p:nvSpPr>
              <p:cNvPr id="66" name="文字方塊 65"/>
              <p:cNvSpPr txBox="1"/>
              <p:nvPr/>
            </p:nvSpPr>
            <p:spPr>
              <a:xfrm>
                <a:off x="3808228" y="2748732"/>
                <a:ext cx="8586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將處理完的矩陣成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resize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成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one-row</a:t>
                </a:r>
                <a:r>
                  <a:rPr lang="zh-TW" altLang="en-US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400" b="1" spc="300" dirty="0" smtClean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array </a:t>
                </a:r>
                <a:endParaRPr lang="en-US" altLang="zh-TW" sz="2000" spc="300" dirty="0" smtClean="0"/>
              </a:p>
            </p:txBody>
          </p:sp>
        </p:grpSp>
        <p:sp>
          <p:nvSpPr>
            <p:cNvPr id="67" name="文字方塊 66"/>
            <p:cNvSpPr txBox="1"/>
            <p:nvPr/>
          </p:nvSpPr>
          <p:spPr>
            <a:xfrm>
              <a:off x="6084168" y="2115256"/>
              <a:ext cx="14262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 err="1">
                  <a:solidFill>
                    <a:schemeClr val="tx1"/>
                  </a:solidFill>
                  <a:latin typeface="+mj-lt"/>
                </a:rPr>
                <a:t>onerow_x</a:t>
              </a:r>
              <a:endParaRPr lang="zh-TW" altLang="en-US" sz="1800" b="1" dirty="0">
                <a:solidFill>
                  <a:schemeClr val="tx1"/>
                </a:solidFill>
                <a:latin typeface="+mj-lt"/>
              </a:endParaRPr>
            </a:p>
          </p:txBody>
        </p:sp>
      </p:grpSp>
      <p:grpSp>
        <p:nvGrpSpPr>
          <p:cNvPr id="107" name="群組 106"/>
          <p:cNvGrpSpPr/>
          <p:nvPr/>
        </p:nvGrpSpPr>
        <p:grpSpPr>
          <a:xfrm>
            <a:off x="246080" y="3420389"/>
            <a:ext cx="11039248" cy="1429337"/>
            <a:chOff x="246081" y="3253621"/>
            <a:chExt cx="11039248" cy="1429337"/>
          </a:xfrm>
        </p:grpSpPr>
        <p:sp>
          <p:nvSpPr>
            <p:cNvPr id="68" name="矩形 67"/>
            <p:cNvSpPr/>
            <p:nvPr/>
          </p:nvSpPr>
          <p:spPr>
            <a:xfrm rot="16200000">
              <a:off x="2889352" y="3235945"/>
              <a:ext cx="163743" cy="935925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2382020" y="3856529"/>
              <a:ext cx="142620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 err="1" smtClean="0">
                  <a:solidFill>
                    <a:schemeClr val="tx1"/>
                  </a:solidFill>
                  <a:latin typeface="+mj-lt"/>
                </a:rPr>
                <a:t>onerow_x</a:t>
              </a:r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</a:rPr>
                <a:t>[ 0 ]</a:t>
              </a:r>
              <a:endParaRPr lang="zh-TW" altLang="en-US" sz="105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3" name="加號 72"/>
            <p:cNvSpPr/>
            <p:nvPr/>
          </p:nvSpPr>
          <p:spPr>
            <a:xfrm>
              <a:off x="3621910" y="349325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grpSp>
          <p:nvGrpSpPr>
            <p:cNvPr id="75" name="群組 74"/>
            <p:cNvGrpSpPr/>
            <p:nvPr/>
          </p:nvGrpSpPr>
          <p:grpSpPr>
            <a:xfrm>
              <a:off x="4062587" y="3617980"/>
              <a:ext cx="1426208" cy="507434"/>
              <a:chOff x="4211960" y="4797151"/>
              <a:chExt cx="1426208" cy="507434"/>
            </a:xfrm>
          </p:grpSpPr>
          <p:sp>
            <p:nvSpPr>
              <p:cNvPr id="71" name="文字方塊 70"/>
              <p:cNvSpPr txBox="1"/>
              <p:nvPr/>
            </p:nvSpPr>
            <p:spPr>
              <a:xfrm>
                <a:off x="4211960" y="4996808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1 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79" name="群組 78"/>
            <p:cNvGrpSpPr/>
            <p:nvPr/>
          </p:nvGrpSpPr>
          <p:grpSpPr>
            <a:xfrm>
              <a:off x="7705328" y="3626072"/>
              <a:ext cx="1633617" cy="828003"/>
              <a:chOff x="4211960" y="4797151"/>
              <a:chExt cx="1426208" cy="722877"/>
            </a:xfrm>
          </p:grpSpPr>
          <p:sp>
            <p:nvSpPr>
              <p:cNvPr id="80" name="文字方塊 79"/>
              <p:cNvSpPr txBox="1"/>
              <p:nvPr/>
            </p:nvSpPr>
            <p:spPr>
              <a:xfrm>
                <a:off x="4211960" y="4996808"/>
                <a:ext cx="14262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>
                    <a:solidFill>
                      <a:schemeClr val="tx1"/>
                    </a:solidFill>
                    <a:latin typeface="+mj-lt"/>
                  </a:rPr>
                  <a:t>onerow_x</a:t>
                </a:r>
                <a:r>
                  <a:rPr lang="en-US" altLang="zh-TW" sz="1400" dirty="0">
                    <a:solidFill>
                      <a:schemeClr val="tx1"/>
                    </a:solidFill>
                    <a:latin typeface="+mj-lt"/>
                  </a:rPr>
                  <a:t>[ N 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-1 ]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1" name="矩形 80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2" name="群組 81"/>
            <p:cNvGrpSpPr/>
            <p:nvPr/>
          </p:nvGrpSpPr>
          <p:grpSpPr>
            <a:xfrm>
              <a:off x="246081" y="3617980"/>
              <a:ext cx="2178221" cy="471520"/>
              <a:chOff x="4356155" y="4797151"/>
              <a:chExt cx="1595430" cy="471520"/>
            </a:xfrm>
          </p:grpSpPr>
          <p:sp>
            <p:nvSpPr>
              <p:cNvPr id="83" name="文字方塊 82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5" name="等於 84"/>
            <p:cNvSpPr/>
            <p:nvPr/>
          </p:nvSpPr>
          <p:spPr>
            <a:xfrm>
              <a:off x="1708532" y="3539544"/>
              <a:ext cx="546426" cy="328726"/>
            </a:xfrm>
            <a:prstGeom prst="mathEqual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6" name="加號 85"/>
            <p:cNvSpPr/>
            <p:nvPr/>
          </p:nvSpPr>
          <p:spPr>
            <a:xfrm>
              <a:off x="5306502" y="3506694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5743154" y="3425642"/>
              <a:ext cx="16517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chemeClr val="tx1"/>
                  </a:solidFill>
                </a:rPr>
                <a:t>. . . . . . . . . 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r>
                <a:rPr lang="en-US" altLang="zh-TW" dirty="0">
                  <a:solidFill>
                    <a:schemeClr val="tx1"/>
                  </a:solidFill>
                </a:rPr>
                <a:t>. </a:t>
              </a:r>
              <a:r>
                <a:rPr lang="en-US" altLang="zh-TW" dirty="0" smtClean="0">
                  <a:solidFill>
                    <a:schemeClr val="tx1"/>
                  </a:solidFill>
                </a:rPr>
                <a:t>. 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加號 88"/>
            <p:cNvSpPr/>
            <p:nvPr/>
          </p:nvSpPr>
          <p:spPr>
            <a:xfrm>
              <a:off x="7315423" y="3504279"/>
              <a:ext cx="389905" cy="352250"/>
            </a:xfrm>
            <a:prstGeom prst="mathPlus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160619" y="3296142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2613410" y="3359731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7870493" y="3282680"/>
              <a:ext cx="975709" cy="285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74371" y="3253621"/>
              <a:ext cx="1080745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98" name="文字方塊 97"/>
            <p:cNvSpPr txBox="1"/>
            <p:nvPr/>
          </p:nvSpPr>
          <p:spPr>
            <a:xfrm>
              <a:off x="2698845" y="4375181"/>
              <a:ext cx="85864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串接所有</a:t>
              </a:r>
              <a:r>
                <a:rPr lang="en-US" altLang="zh-TW" sz="1400" b="1" spc="300" dirty="0" smtClean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one-line array</a:t>
              </a:r>
              <a:endParaRPr lang="en-US" altLang="zh-TW" sz="2000" spc="300" dirty="0" smtClean="0"/>
            </a:p>
          </p:txBody>
        </p:sp>
      </p:grpSp>
      <p:grpSp>
        <p:nvGrpSpPr>
          <p:cNvPr id="109" name="群組 108"/>
          <p:cNvGrpSpPr/>
          <p:nvPr/>
        </p:nvGrpSpPr>
        <p:grpSpPr>
          <a:xfrm>
            <a:off x="2257311" y="5087520"/>
            <a:ext cx="4653457" cy="1193860"/>
            <a:chOff x="2257311" y="5087520"/>
            <a:chExt cx="4653457" cy="1193860"/>
          </a:xfrm>
        </p:grpSpPr>
        <p:sp>
          <p:nvSpPr>
            <p:cNvPr id="99" name="書卷 (垂直) 98"/>
            <p:cNvSpPr/>
            <p:nvPr/>
          </p:nvSpPr>
          <p:spPr>
            <a:xfrm>
              <a:off x="5696407" y="5087520"/>
              <a:ext cx="1214361" cy="1173690"/>
            </a:xfrm>
            <a:prstGeom prst="verticalScroll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err="1">
                  <a:solidFill>
                    <a:schemeClr val="tx1"/>
                  </a:solidFill>
                  <a:latin typeface="+mj-lt"/>
                  <a:ea typeface="新細明體" pitchFamily="18" charset="-120"/>
                </a:rPr>
                <a:t>Raw.file</a:t>
              </a:r>
              <a:endParaRPr lang="zh-TW" altLang="en-US" sz="1400" b="1" dirty="0">
                <a:solidFill>
                  <a:schemeClr val="tx1"/>
                </a:solidFill>
                <a:latin typeface="+mj-lt"/>
                <a:ea typeface="新細明體" pitchFamily="18" charset="-120"/>
              </a:endParaRPr>
            </a:p>
          </p:txBody>
        </p:sp>
        <p:grpSp>
          <p:nvGrpSpPr>
            <p:cNvPr id="100" name="群組 99"/>
            <p:cNvGrpSpPr/>
            <p:nvPr/>
          </p:nvGrpSpPr>
          <p:grpSpPr>
            <a:xfrm>
              <a:off x="2257311" y="5674365"/>
              <a:ext cx="2804150" cy="607015"/>
              <a:chOff x="4356155" y="4797151"/>
              <a:chExt cx="1595430" cy="471520"/>
            </a:xfrm>
          </p:grpSpPr>
          <p:sp>
            <p:nvSpPr>
              <p:cNvPr id="101" name="文字方塊 100"/>
              <p:cNvSpPr txBox="1"/>
              <p:nvPr/>
            </p:nvSpPr>
            <p:spPr>
              <a:xfrm>
                <a:off x="4525377" y="4960894"/>
                <a:ext cx="1426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400" dirty="0" err="1" smtClean="0">
                    <a:solidFill>
                      <a:schemeClr val="tx1"/>
                    </a:solidFill>
                    <a:latin typeface="+mj-lt"/>
                  </a:rPr>
                  <a:t>Final_x</a:t>
                </a:r>
                <a:r>
                  <a:rPr lang="en-US" altLang="zh-TW" sz="1400" dirty="0" smtClean="0">
                    <a:solidFill>
                      <a:schemeClr val="tx1"/>
                    </a:solidFill>
                    <a:latin typeface="+mj-lt"/>
                  </a:rPr>
                  <a:t> </a:t>
                </a:r>
                <a:endParaRPr lang="zh-TW" altLang="en-US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 rot="16200000">
                <a:off x="4742246" y="4411060"/>
                <a:ext cx="163743" cy="935925"/>
              </a:xfrm>
              <a:prstGeom prst="rect">
                <a:avLst/>
              </a:prstGeom>
              <a:solidFill>
                <a:srgbClr val="FF0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03" name="矩形 102"/>
            <p:cNvSpPr/>
            <p:nvPr/>
          </p:nvSpPr>
          <p:spPr>
            <a:xfrm>
              <a:off x="2453321" y="5254914"/>
              <a:ext cx="139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14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N*1779456</a:t>
              </a:r>
              <a:endParaRPr lang="zh-TW" altLang="en-US" sz="14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  <p:sp>
          <p:nvSpPr>
            <p:cNvPr id="104" name="向右箭號 103"/>
            <p:cNvSpPr/>
            <p:nvPr/>
          </p:nvSpPr>
          <p:spPr>
            <a:xfrm>
              <a:off x="4076819" y="5674366"/>
              <a:ext cx="1633820" cy="164628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6" name="文字方塊 105"/>
            <p:cNvSpPr txBox="1"/>
            <p:nvPr/>
          </p:nvSpPr>
          <p:spPr>
            <a:xfrm>
              <a:off x="4062587" y="5318098"/>
              <a:ext cx="140455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     Save to </a:t>
              </a:r>
            </a:p>
            <a:p>
              <a:endParaRPr lang="en-US" altLang="zh-TW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  <a:p>
              <a:r>
                <a:rPr lang="en-US" altLang="zh-TW" sz="1600" dirty="0" smtClean="0">
                  <a:solidFill>
                    <a:schemeClr val="tx1"/>
                  </a:solidFill>
                  <a:latin typeface="+mj-lt"/>
                  <a:ea typeface="微軟正黑體" panose="020B0604030504040204" pitchFamily="34" charset="-120"/>
                </a:rPr>
                <a:t>16-bit raw file</a:t>
              </a:r>
              <a:endParaRPr lang="zh-TW" altLang="en-US" sz="1600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endParaRPr>
            </a:p>
          </p:txBody>
        </p:sp>
      </p:grpSp>
      <p:sp>
        <p:nvSpPr>
          <p:cNvPr id="55" name="文字方塊 54"/>
          <p:cNvSpPr txBox="1"/>
          <p:nvPr/>
        </p:nvSpPr>
        <p:spPr>
          <a:xfrm>
            <a:off x="6569021" y="6509695"/>
            <a:ext cx="22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Hint : </a:t>
            </a:r>
            <a:r>
              <a:rPr lang="zh-TW" altLang="en-US" sz="12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點擊右鍵會出現影像</a:t>
            </a:r>
            <a:endParaRPr lang="en-US" altLang="zh-TW" sz="12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62" name="群組 61"/>
          <p:cNvGrpSpPr/>
          <p:nvPr/>
        </p:nvGrpSpPr>
        <p:grpSpPr>
          <a:xfrm>
            <a:off x="8591012" y="6300141"/>
            <a:ext cx="487696" cy="475507"/>
            <a:chOff x="7591869" y="5364092"/>
            <a:chExt cx="508524" cy="495814"/>
          </a:xfrm>
        </p:grpSpPr>
        <p:sp>
          <p:nvSpPr>
            <p:cNvPr id="63" name="圓角矩形 62">
              <a:hlinkClick r:id="rId4" action="ppaction://hlinksldjump"/>
            </p:cNvPr>
            <p:cNvSpPr/>
            <p:nvPr/>
          </p:nvSpPr>
          <p:spPr>
            <a:xfrm>
              <a:off x="7591869" y="5364092"/>
              <a:ext cx="508524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64" name="迴轉箭號 63">
              <a:hlinkClick r:id="rId4" action="ppaction://hlinksldjump"/>
            </p:cNvPr>
            <p:cNvSpPr/>
            <p:nvPr/>
          </p:nvSpPr>
          <p:spPr>
            <a:xfrm rot="5400000">
              <a:off x="7723116" y="5496960"/>
              <a:ext cx="258472" cy="22977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</p:grpSp>
      <p:sp>
        <p:nvSpPr>
          <p:cNvPr id="59" name="文字方塊 58"/>
          <p:cNvSpPr txBox="1"/>
          <p:nvPr/>
        </p:nvSpPr>
        <p:spPr>
          <a:xfrm>
            <a:off x="6751077" y="260648"/>
            <a:ext cx="1253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b="1" dirty="0" smtClean="0">
                <a:ln>
                  <a:solidFill>
                    <a:schemeClr val="tx1"/>
                  </a:solidFill>
                </a:ln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method5</a:t>
            </a:r>
            <a:endParaRPr lang="zh-TW" altLang="en-US" sz="2000" b="1" dirty="0">
              <a:ln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94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611560" y="18864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+mj-ea"/>
                <a:ea typeface="+mj-ea"/>
              </a:rPr>
              <a:t>解決方法</a:t>
            </a:r>
          </a:p>
        </p:txBody>
      </p:sp>
      <p:grpSp>
        <p:nvGrpSpPr>
          <p:cNvPr id="28" name="组合 11"/>
          <p:cNvGrpSpPr/>
          <p:nvPr/>
        </p:nvGrpSpPr>
        <p:grpSpPr>
          <a:xfrm>
            <a:off x="400405" y="3307646"/>
            <a:ext cx="6208272" cy="49340"/>
            <a:chOff x="395289" y="3515039"/>
            <a:chExt cx="5942590" cy="57977"/>
          </a:xfrm>
        </p:grpSpPr>
        <p:sp>
          <p:nvSpPr>
            <p:cNvPr id="29" name="矩形 28"/>
            <p:cNvSpPr/>
            <p:nvPr/>
          </p:nvSpPr>
          <p:spPr>
            <a:xfrm>
              <a:off x="395289" y="3519294"/>
              <a:ext cx="1189320" cy="53722"/>
            </a:xfrm>
            <a:prstGeom prst="rect">
              <a:avLst/>
            </a:prstGeom>
            <a:solidFill>
              <a:srgbClr val="1E3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1584132" y="3515052"/>
              <a:ext cx="1584424" cy="53722"/>
            </a:xfrm>
            <a:prstGeom prst="rect">
              <a:avLst/>
            </a:prstGeom>
            <a:solidFill>
              <a:srgbClr val="0067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3169031" y="3515040"/>
              <a:ext cx="1584424" cy="5372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753455" y="3515039"/>
              <a:ext cx="1584424" cy="5372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4" name="直接连接符 30"/>
          <p:cNvCxnSpPr/>
          <p:nvPr/>
        </p:nvCxnSpPr>
        <p:spPr>
          <a:xfrm flipV="1">
            <a:off x="394821" y="1576033"/>
            <a:ext cx="0" cy="1777340"/>
          </a:xfrm>
          <a:prstGeom prst="line">
            <a:avLst/>
          </a:prstGeom>
          <a:ln w="19050">
            <a:solidFill>
              <a:srgbClr val="1E34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2"/>
          <p:cNvCxnSpPr/>
          <p:nvPr/>
        </p:nvCxnSpPr>
        <p:spPr>
          <a:xfrm flipV="1">
            <a:off x="1645907" y="3290330"/>
            <a:ext cx="0" cy="1777340"/>
          </a:xfrm>
          <a:prstGeom prst="line">
            <a:avLst/>
          </a:prstGeom>
          <a:ln w="19050">
            <a:solidFill>
              <a:srgbClr val="00679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3"/>
          <p:cNvCxnSpPr/>
          <p:nvPr/>
        </p:nvCxnSpPr>
        <p:spPr>
          <a:xfrm flipV="1">
            <a:off x="3297440" y="1569695"/>
            <a:ext cx="0" cy="177734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4"/>
          <p:cNvCxnSpPr/>
          <p:nvPr/>
        </p:nvCxnSpPr>
        <p:spPr>
          <a:xfrm flipV="1">
            <a:off x="4953417" y="3307646"/>
            <a:ext cx="0" cy="177734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5"/>
          <p:cNvCxnSpPr/>
          <p:nvPr/>
        </p:nvCxnSpPr>
        <p:spPr>
          <a:xfrm flipV="1">
            <a:off x="6617119" y="1569695"/>
            <a:ext cx="0" cy="1777340"/>
          </a:xfrm>
          <a:prstGeom prst="line">
            <a:avLst/>
          </a:prstGeom>
          <a:ln w="19050">
            <a:solidFill>
              <a:srgbClr val="ED7D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2"/>
          <p:cNvSpPr/>
          <p:nvPr/>
        </p:nvSpPr>
        <p:spPr>
          <a:xfrm flipH="1">
            <a:off x="448915" y="1960530"/>
            <a:ext cx="2783544" cy="70571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sz="900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900" kern="0" dirty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5" name="Rectangle 42"/>
          <p:cNvSpPr/>
          <p:nvPr/>
        </p:nvSpPr>
        <p:spPr>
          <a:xfrm flipH="1">
            <a:off x="499777" y="97238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r>
              <a:rPr lang="en-US" altLang="zh-CN" sz="1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row</a:t>
            </a:r>
            <a:r>
              <a:rPr lang="en-US" altLang="zh-CN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_med</a:t>
            </a:r>
            <a:r>
              <a:rPr lang="en-US" altLang="zh-CN" sz="1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ian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Rectangle 42"/>
          <p:cNvSpPr/>
          <p:nvPr/>
        </p:nvSpPr>
        <p:spPr>
          <a:xfrm flipH="1">
            <a:off x="3502548" y="1411325"/>
            <a:ext cx="2901735" cy="13058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將圖像分為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32*32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大小之方塊進行補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償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改善效果不好，且會有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32*32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大小區塊顏色的落差。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透過對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資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料觀察發現，扣除面板缺陷，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每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32*1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的差距不大，因此衍生出方法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4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7" name="Rectangle 42"/>
          <p:cNvSpPr/>
          <p:nvPr/>
        </p:nvSpPr>
        <p:spPr>
          <a:xfrm flipH="1">
            <a:off x="1776195" y="380584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col_median</a:t>
            </a:r>
            <a:endParaRPr lang="en-US" altLang="zh-TW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Rectangle 42"/>
          <p:cNvSpPr/>
          <p:nvPr/>
        </p:nvSpPr>
        <p:spPr>
          <a:xfrm flipH="1">
            <a:off x="6810543" y="1578382"/>
            <a:ext cx="1814496" cy="11210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49" name="Rectangle 42"/>
          <p:cNvSpPr/>
          <p:nvPr/>
        </p:nvSpPr>
        <p:spPr>
          <a:xfrm flipH="1">
            <a:off x="6733682" y="962308"/>
            <a:ext cx="2174435" cy="13668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Deal_OF</a:t>
            </a:r>
            <a:endParaRPr lang="zh-CN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 42"/>
          <p:cNvSpPr/>
          <p:nvPr/>
        </p:nvSpPr>
        <p:spPr>
          <a:xfrm flipH="1">
            <a:off x="1809931" y="4159124"/>
            <a:ext cx="2995129" cy="16461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利用每行的中位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數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做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補償再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處理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ADC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cs typeface="Arial" pitchFamily="34" charset="0"/>
              </a:rPr>
              <a:t>方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cs typeface="Arial" pitchFamily="34" charset="0"/>
              </a:rPr>
              <a:t>向</a:t>
            </a:r>
            <a:endParaRPr lang="en-US" altLang="zh-TW" sz="1050" b="1" kern="0" dirty="0">
              <a:solidFill>
                <a:schemeClr val="tx1"/>
              </a:solidFill>
              <a:latin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當運行兩次後，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雖然被補償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，但面板缺陷點也因為補償而消失，如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此一來無法保留面板特性，雖經過添加     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defect map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處理，影像看起來不自然。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進行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補償前，儲存所有大於圖像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倍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標準差之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pixel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位置，於影像補償後填回。</a:t>
            </a:r>
            <a:endParaRPr lang="en-US" altLang="zh-TW" sz="900" b="1" kern="0" dirty="0">
              <a:solidFill>
                <a:schemeClr val="tx1"/>
              </a:solidFill>
              <a:latin typeface="+mj-ea"/>
              <a:cs typeface="Arial" pitchFamily="34" charset="0"/>
            </a:endParaRPr>
          </a:p>
        </p:txBody>
      </p:sp>
      <p:sp>
        <p:nvSpPr>
          <p:cNvPr id="51" name="Rectangle 42"/>
          <p:cNvSpPr/>
          <p:nvPr/>
        </p:nvSpPr>
        <p:spPr>
          <a:xfrm flipH="1">
            <a:off x="3481026" y="96831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32by32</a:t>
            </a:r>
          </a:p>
        </p:txBody>
      </p:sp>
      <p:sp>
        <p:nvSpPr>
          <p:cNvPr id="52" name="Rectangle 42"/>
          <p:cNvSpPr/>
          <p:nvPr/>
        </p:nvSpPr>
        <p:spPr>
          <a:xfrm flipH="1">
            <a:off x="5120362" y="4258068"/>
            <a:ext cx="4023637" cy="183522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每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32*1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或是 每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16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*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1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為一組進行修正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須進行程式運行速度的優化，缺法溢位保護機制，當面板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缺陷夠大補償後會超過資料範圍，並且當遇到連續缺陷，   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 會造成該組中位數由缺陷之值計算。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於方法五加入溢位保護機制，且更進原先取每組中位數           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之方法  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sp>
        <p:nvSpPr>
          <p:cNvPr id="53" name="Rectangle 42"/>
          <p:cNvSpPr/>
          <p:nvPr/>
        </p:nvSpPr>
        <p:spPr>
          <a:xfrm flipH="1">
            <a:off x="5076974" y="3805846"/>
            <a:ext cx="1639337" cy="25322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lnSpc>
                <a:spcPct val="150000"/>
              </a:lnSpc>
            </a:pP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32by1</a:t>
            </a:r>
            <a:r>
              <a:rPr lang="en-US" altLang="zh-TW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TW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16by1</a:t>
            </a:r>
          </a:p>
        </p:txBody>
      </p:sp>
      <p:grpSp>
        <p:nvGrpSpPr>
          <p:cNvPr id="54" name="组合 2050"/>
          <p:cNvGrpSpPr/>
          <p:nvPr/>
        </p:nvGrpSpPr>
        <p:grpSpPr>
          <a:xfrm>
            <a:off x="1570888" y="5056028"/>
            <a:ext cx="198756" cy="198756"/>
            <a:chOff x="3607648" y="5489862"/>
            <a:chExt cx="198756" cy="198756"/>
          </a:xfrm>
        </p:grpSpPr>
        <p:sp>
          <p:nvSpPr>
            <p:cNvPr id="55" name="椭圆 51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2048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79CA46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4"/>
          <p:cNvGrpSpPr/>
          <p:nvPr/>
        </p:nvGrpSpPr>
        <p:grpSpPr>
          <a:xfrm>
            <a:off x="296158" y="1347951"/>
            <a:ext cx="198756" cy="198756"/>
            <a:chOff x="3607648" y="5489862"/>
            <a:chExt cx="198756" cy="198756"/>
          </a:xfrm>
        </p:grpSpPr>
        <p:sp>
          <p:nvSpPr>
            <p:cNvPr id="58" name="椭圆 55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6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37AEF4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7"/>
          <p:cNvGrpSpPr/>
          <p:nvPr/>
        </p:nvGrpSpPr>
        <p:grpSpPr>
          <a:xfrm>
            <a:off x="3198062" y="1363449"/>
            <a:ext cx="198756" cy="198756"/>
            <a:chOff x="3607648" y="5489862"/>
            <a:chExt cx="198756" cy="198756"/>
          </a:xfrm>
        </p:grpSpPr>
        <p:sp>
          <p:nvSpPr>
            <p:cNvPr id="61" name="椭圆 58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59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D9E02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0"/>
          <p:cNvGrpSpPr/>
          <p:nvPr/>
        </p:nvGrpSpPr>
        <p:grpSpPr>
          <a:xfrm>
            <a:off x="6530530" y="1360854"/>
            <a:ext cx="198756" cy="198756"/>
            <a:chOff x="3607648" y="5489862"/>
            <a:chExt cx="198756" cy="198756"/>
          </a:xfrm>
        </p:grpSpPr>
        <p:sp>
          <p:nvSpPr>
            <p:cNvPr id="64" name="椭圆 61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2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FF9528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3"/>
          <p:cNvGrpSpPr/>
          <p:nvPr/>
        </p:nvGrpSpPr>
        <p:grpSpPr>
          <a:xfrm>
            <a:off x="4878218" y="5042290"/>
            <a:ext cx="198756" cy="198756"/>
            <a:chOff x="3607648" y="5489862"/>
            <a:chExt cx="198756" cy="198756"/>
          </a:xfrm>
        </p:grpSpPr>
        <p:sp>
          <p:nvSpPr>
            <p:cNvPr id="67" name="椭圆 64"/>
            <p:cNvSpPr/>
            <p:nvPr/>
          </p:nvSpPr>
          <p:spPr>
            <a:xfrm>
              <a:off x="3607648" y="5489862"/>
              <a:ext cx="198756" cy="198756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9525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127000" dist="635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5"/>
            <p:cNvSpPr/>
            <p:nvPr/>
          </p:nvSpPr>
          <p:spPr>
            <a:xfrm>
              <a:off x="3671022" y="5553236"/>
              <a:ext cx="72008" cy="7200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Rectangle 42"/>
          <p:cNvSpPr/>
          <p:nvPr/>
        </p:nvSpPr>
        <p:spPr>
          <a:xfrm flipH="1">
            <a:off x="539552" y="1421230"/>
            <a:ext cx="2556738" cy="10403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每一列的中位數的平均進行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補償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再處理垂直方向的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缺點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Gate noise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還是很明顯。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改善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水平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向雜訊因從垂直方向下手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          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於</a:t>
            </a:r>
            <a:r>
              <a:rPr lang="en-US" altLang="zh-TW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method2</a:t>
            </a: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中改善。</a:t>
            </a:r>
            <a:endParaRPr lang="en-US" altLang="zh-TW" sz="1050" b="1" kern="0" dirty="0" smtClean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pic>
        <p:nvPicPr>
          <p:cNvPr id="70" name="圖片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32" y="166780"/>
            <a:ext cx="505384" cy="505384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394106" y="2916125"/>
            <a:ext cx="1589157" cy="410121"/>
            <a:chOff x="518424" y="2786355"/>
            <a:chExt cx="1589157" cy="410121"/>
          </a:xfrm>
        </p:grpSpPr>
        <p:sp>
          <p:nvSpPr>
            <p:cNvPr id="2" name="圓角矩形 1"/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1E344E"/>
            </a:solidFill>
            <a:ln>
              <a:solidFill>
                <a:srgbClr val="1E344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m</a:t>
              </a:r>
              <a:r>
                <a:rPr lang="en-US" altLang="zh-TW" sz="2000" b="1" dirty="0" smtClean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ethod1</a:t>
              </a:r>
              <a:endParaRPr lang="zh-TW" altLang="en-US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5" name="圓角矩形 4">
              <a:hlinkClick r:id="rId4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6" name="流程圖: 抽選 5">
              <a:hlinkClick r:id="rId4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1E34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1638884" y="3334135"/>
            <a:ext cx="1589157" cy="410121"/>
            <a:chOff x="514679" y="2791929"/>
            <a:chExt cx="1589157" cy="410121"/>
          </a:xfrm>
        </p:grpSpPr>
        <p:sp>
          <p:nvSpPr>
            <p:cNvPr id="81" name="圓角矩形 80">
              <a:hlinkClick r:id="rId5" action="ppaction://hlinksldjump"/>
            </p:cNvPr>
            <p:cNvSpPr/>
            <p:nvPr/>
          </p:nvSpPr>
          <p:spPr>
            <a:xfrm>
              <a:off x="514679" y="2791929"/>
              <a:ext cx="1589157" cy="410121"/>
            </a:xfrm>
            <a:prstGeom prst="roundRect">
              <a:avLst/>
            </a:prstGeom>
            <a:solidFill>
              <a:srgbClr val="006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85000"/>
                        <a:lumOff val="15000"/>
                      </a:schemeClr>
                    </a:solidFill>
                  </a:ln>
                  <a:solidFill>
                    <a:schemeClr val="bg1"/>
                  </a:solidFill>
                  <a:latin typeface="+mj-lt"/>
                  <a:ea typeface="新細明體" pitchFamily="18" charset="-120"/>
                  <a:cs typeface="Arial" panose="020B0604020202020204" pitchFamily="34" charset="0"/>
                </a:rPr>
                <a:t>method2</a:t>
              </a:r>
              <a:endParaRPr lang="zh-TW" altLang="en-US" sz="2000" b="1" dirty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/>
                </a:solidFill>
                <a:latin typeface="+mj-lt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2" name="圓角矩形 81">
              <a:hlinkClick r:id="rId5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3" name="流程圖: 抽選 82">
              <a:hlinkClick r:id="rId5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0068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4" name="群組 83"/>
          <p:cNvGrpSpPr/>
          <p:nvPr/>
        </p:nvGrpSpPr>
        <p:grpSpPr>
          <a:xfrm>
            <a:off x="3305555" y="2916125"/>
            <a:ext cx="1589157" cy="410121"/>
            <a:chOff x="518424" y="2786355"/>
            <a:chExt cx="1589157" cy="410121"/>
          </a:xfrm>
        </p:grpSpPr>
        <p:sp>
          <p:nvSpPr>
            <p:cNvPr id="85" name="圓角矩形 84">
              <a:hlinkClick r:id="rId6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548235"/>
            </a:solidFill>
            <a:ln>
              <a:solidFill>
                <a:srgbClr val="5482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accent6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method3</a:t>
              </a:r>
              <a:endParaRPr lang="zh-TW" altLang="en-US" sz="2000" b="1" dirty="0">
                <a:ln>
                  <a:solidFill>
                    <a:schemeClr val="accent6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86" name="圓角矩形 85">
              <a:hlinkClick r:id="rId6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7" name="流程圖: 抽選 86">
              <a:hlinkClick r:id="rId6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88" name="群組 87"/>
          <p:cNvGrpSpPr/>
          <p:nvPr/>
        </p:nvGrpSpPr>
        <p:grpSpPr>
          <a:xfrm>
            <a:off x="4953150" y="3336570"/>
            <a:ext cx="1589157" cy="410121"/>
            <a:chOff x="518424" y="2786355"/>
            <a:chExt cx="1589157" cy="410121"/>
          </a:xfrm>
        </p:grpSpPr>
        <p:sp>
          <p:nvSpPr>
            <p:cNvPr id="89" name="圓角矩形 88">
              <a:hlinkClick r:id="rId7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method4</a:t>
              </a:r>
              <a:endParaRPr lang="zh-TW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90" name="圓角矩形 89">
              <a:hlinkClick r:id="rId7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1" name="流程圖: 抽選 90">
              <a:hlinkClick r:id="rId7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grpSp>
        <p:nvGrpSpPr>
          <p:cNvPr id="92" name="群組 91"/>
          <p:cNvGrpSpPr/>
          <p:nvPr/>
        </p:nvGrpSpPr>
        <p:grpSpPr>
          <a:xfrm>
            <a:off x="6606117" y="2902166"/>
            <a:ext cx="1589157" cy="410121"/>
            <a:chOff x="518424" y="2786355"/>
            <a:chExt cx="1589157" cy="410121"/>
          </a:xfrm>
        </p:grpSpPr>
        <p:sp>
          <p:nvSpPr>
            <p:cNvPr id="93" name="圓角矩形 92">
              <a:hlinkClick r:id="rId8" action="ppaction://hlinksldjump"/>
            </p:cNvPr>
            <p:cNvSpPr/>
            <p:nvPr/>
          </p:nvSpPr>
          <p:spPr>
            <a:xfrm>
              <a:off x="518424" y="2786355"/>
              <a:ext cx="1589157" cy="410121"/>
            </a:xfrm>
            <a:prstGeom prst="roundRe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 smtClean="0">
                  <a:ln>
                    <a:solidFill>
                      <a:schemeClr val="tx1">
                        <a:lumMod val="65000"/>
                        <a:lumOff val="35000"/>
                      </a:schemeClr>
                    </a:solidFill>
                  </a:ln>
                  <a:solidFill>
                    <a:schemeClr val="bg1"/>
                  </a:solidFill>
                  <a:latin typeface="Arial" panose="020B0604020202020204" pitchFamily="34" charset="0"/>
                  <a:ea typeface="新細明體" pitchFamily="18" charset="-120"/>
                  <a:cs typeface="Arial" panose="020B0604020202020204" pitchFamily="34" charset="0"/>
                </a:rPr>
                <a:t>method5</a:t>
              </a:r>
              <a:endParaRPr lang="zh-TW" altLang="en-US" sz="2000" b="1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新細明體" pitchFamily="18" charset="-120"/>
                <a:cs typeface="Arial" panose="020B0604020202020204" pitchFamily="34" charset="0"/>
              </a:endParaRPr>
            </a:p>
          </p:txBody>
        </p:sp>
        <p:sp>
          <p:nvSpPr>
            <p:cNvPr id="94" name="圓角矩形 93">
              <a:hlinkClick r:id="rId8" action="ppaction://hlinksldjump"/>
            </p:cNvPr>
            <p:cNvSpPr/>
            <p:nvPr/>
          </p:nvSpPr>
          <p:spPr>
            <a:xfrm>
              <a:off x="1733207" y="2811536"/>
              <a:ext cx="331196" cy="34708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95" name="流程圖: 抽選 94">
              <a:hlinkClick r:id="rId8" action="ppaction://hlinksldjump"/>
            </p:cNvPr>
            <p:cNvSpPr/>
            <p:nvPr/>
          </p:nvSpPr>
          <p:spPr>
            <a:xfrm rot="5400000">
              <a:off x="1801633" y="2865715"/>
              <a:ext cx="231548" cy="231548"/>
            </a:xfrm>
            <a:prstGeom prst="flowChartExtract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</p:grpSp>
      <p:sp>
        <p:nvSpPr>
          <p:cNvPr id="69" name="Rectangle 42"/>
          <p:cNvSpPr/>
          <p:nvPr/>
        </p:nvSpPr>
        <p:spPr>
          <a:xfrm flipH="1">
            <a:off x="6716311" y="1504485"/>
            <a:ext cx="2901735" cy="13058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91440" tIns="0" rIns="91440" bIns="0" rtlCol="0" anchor="t"/>
          <a:lstStyle/>
          <a:p>
            <a:pPr>
              <a:defRPr/>
            </a:pPr>
            <a:r>
              <a:rPr lang="zh-TW" altLang="en-US" sz="105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將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method4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方法套用到一些圖片，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如有像素接近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0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，再補償後會產生溢位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，需添加溢位保護機制。</a:t>
            </a:r>
            <a:endParaRPr lang="en-US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  <a:p>
            <a:pPr>
              <a:defRPr/>
            </a:pP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待改善</a:t>
            </a:r>
            <a:r>
              <a:rPr lang="en-US" altLang="zh-TW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:</a:t>
            </a:r>
            <a:r>
              <a:rPr lang="zh-TW" altLang="en-US" sz="105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 程式碼優化，增快速度。</a:t>
            </a:r>
            <a:endParaRPr lang="en-US" altLang="zh-TW" sz="105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cxnSp>
        <p:nvCxnSpPr>
          <p:cNvPr id="4" name="直線單箭頭接點 3"/>
          <p:cNvCxnSpPr/>
          <p:nvPr/>
        </p:nvCxnSpPr>
        <p:spPr>
          <a:xfrm>
            <a:off x="6593904" y="3318782"/>
            <a:ext cx="2427688" cy="0"/>
          </a:xfrm>
          <a:prstGeom prst="straightConnector1">
            <a:avLst/>
          </a:prstGeom>
          <a:ln w="57150">
            <a:solidFill>
              <a:srgbClr val="ED7D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/>
          <p:cNvGrpSpPr/>
          <p:nvPr/>
        </p:nvGrpSpPr>
        <p:grpSpPr>
          <a:xfrm>
            <a:off x="2741235" y="193733"/>
            <a:ext cx="2197568" cy="540632"/>
            <a:chOff x="3550699" y="117804"/>
            <a:chExt cx="2197568" cy="540632"/>
          </a:xfrm>
        </p:grpSpPr>
        <p:sp>
          <p:nvSpPr>
            <p:cNvPr id="15" name="圓角矩形 14"/>
            <p:cNvSpPr/>
            <p:nvPr/>
          </p:nvSpPr>
          <p:spPr>
            <a:xfrm>
              <a:off x="3550699" y="117804"/>
              <a:ext cx="2197568" cy="540632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8" name="直線單箭頭接點 7"/>
            <p:cNvCxnSpPr/>
            <p:nvPr/>
          </p:nvCxnSpPr>
          <p:spPr>
            <a:xfrm>
              <a:off x="3646809" y="474025"/>
              <a:ext cx="200534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/>
            <p:cNvSpPr txBox="1"/>
            <p:nvPr/>
          </p:nvSpPr>
          <p:spPr>
            <a:xfrm>
              <a:off x="3803934" y="188640"/>
              <a:ext cx="15696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2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演算法由左至右演進</a:t>
              </a:r>
              <a:endParaRPr lang="en-US" altLang="zh-TW" sz="1200" b="1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endParaRPr lang="zh-TW" altLang="en-US" sz="12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666395" y="6334811"/>
            <a:ext cx="2970948" cy="523189"/>
            <a:chOff x="2777319" y="6202686"/>
            <a:chExt cx="3558877" cy="626724"/>
          </a:xfrm>
        </p:grpSpPr>
        <p:grpSp>
          <p:nvGrpSpPr>
            <p:cNvPr id="72" name="群組 71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74" name="圓角矩形 73">
                <a:hlinkClick r:id="rId9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75" name="流程圖: 抽選 74">
                <a:hlinkClick r:id="rId9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76" name="圖片 7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73" name="文字方塊 72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77" name="文字方塊 76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998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25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method1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05" y="136002"/>
            <a:ext cx="505384" cy="5053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600" y="1191177"/>
            <a:ext cx="6487210" cy="3916302"/>
          </a:xfrm>
          <a:prstGeom prst="rect">
            <a:avLst/>
          </a:prstGeom>
        </p:spPr>
      </p:pic>
      <p:grpSp>
        <p:nvGrpSpPr>
          <p:cNvPr id="6" name="群組 5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7" name="圓角矩形 6">
              <a:hlinkClick r:id="rId5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8" name="迴轉箭號 7">
              <a:hlinkClick r:id="rId5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9" name="矩形 8">
              <a:hlinkClick r:id="rId5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1" name="圓角矩形 10"/>
          <p:cNvSpPr/>
          <p:nvPr/>
        </p:nvSpPr>
        <p:spPr>
          <a:xfrm>
            <a:off x="186978" y="1407126"/>
            <a:ext cx="216675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 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Resize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4" name="圓角矩形 13">
            <a:hlinkClick r:id="rId6" action="ppaction://hlinksldjump"/>
          </p:cNvPr>
          <p:cNvSpPr/>
          <p:nvPr/>
        </p:nvSpPr>
        <p:spPr>
          <a:xfrm>
            <a:off x="1911512" y="148780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5" name="流程圖: 抽選 14">
            <a:hlinkClick r:id="rId6" action="ppaction://hlinksldjump"/>
          </p:cNvPr>
          <p:cNvSpPr/>
          <p:nvPr/>
        </p:nvSpPr>
        <p:spPr>
          <a:xfrm rot="5400000">
            <a:off x="1979938" y="1531198"/>
            <a:ext cx="231548" cy="231548"/>
          </a:xfrm>
          <a:prstGeom prst="flowChartExtra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186977" y="2207311"/>
            <a:ext cx="2166756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Get median </a:t>
            </a:r>
            <a:r>
              <a:rPr lang="en-US" altLang="zh-CN" sz="1600" b="1" dirty="0" err="1">
                <a:solidFill>
                  <a:schemeClr val="tx1"/>
                </a:solidFill>
                <a:ea typeface="微軟正黑體" panose="020B0604030504040204" pitchFamily="34" charset="-120"/>
              </a:rPr>
              <a:t>avg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19" name="圓角矩形 18">
            <a:hlinkClick r:id="rId7" action="ppaction://hlinksldjump"/>
          </p:cNvPr>
          <p:cNvSpPr/>
          <p:nvPr/>
        </p:nvSpPr>
        <p:spPr>
          <a:xfrm>
            <a:off x="1939248" y="2300170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0" name="流程圖: 抽選 19">
            <a:hlinkClick r:id="rId7" action="ppaction://hlinksldjump"/>
          </p:cNvPr>
          <p:cNvSpPr/>
          <p:nvPr/>
        </p:nvSpPr>
        <p:spPr>
          <a:xfrm rot="5400000">
            <a:off x="2007674" y="2343565"/>
            <a:ext cx="231548" cy="231548"/>
          </a:xfrm>
          <a:prstGeom prst="flowChartExtra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4" name="圓角矩形 23"/>
          <p:cNvSpPr/>
          <p:nvPr/>
        </p:nvSpPr>
        <p:spPr>
          <a:xfrm>
            <a:off x="186978" y="2999225"/>
            <a:ext cx="217304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Get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Weight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25" name="圓角矩形 24">
            <a:hlinkClick r:id="rId8" action="ppaction://hlinksldjump"/>
          </p:cNvPr>
          <p:cNvSpPr/>
          <p:nvPr/>
        </p:nvSpPr>
        <p:spPr>
          <a:xfrm>
            <a:off x="1938201" y="3093289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6" name="流程圖: 抽選 25">
            <a:hlinkClick r:id="rId8" action="ppaction://hlinksldjump"/>
          </p:cNvPr>
          <p:cNvSpPr/>
          <p:nvPr/>
        </p:nvSpPr>
        <p:spPr>
          <a:xfrm rot="5400000">
            <a:off x="2006627" y="3136684"/>
            <a:ext cx="231548" cy="231548"/>
          </a:xfrm>
          <a:prstGeom prst="flowChartExtra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29" name="圓角矩形 28"/>
          <p:cNvSpPr/>
          <p:nvPr/>
        </p:nvSpPr>
        <p:spPr>
          <a:xfrm>
            <a:off x="186977" y="3801324"/>
            <a:ext cx="2170581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TW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Compensate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0" name="圓角矩形 29">
            <a:hlinkClick r:id="rId9" action="ppaction://hlinksldjump"/>
          </p:cNvPr>
          <p:cNvSpPr/>
          <p:nvPr/>
        </p:nvSpPr>
        <p:spPr>
          <a:xfrm>
            <a:off x="1937997" y="3891361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1" name="流程圖: 抽選 30">
            <a:hlinkClick r:id="rId9" action="ppaction://hlinksldjump"/>
          </p:cNvPr>
          <p:cNvSpPr/>
          <p:nvPr/>
        </p:nvSpPr>
        <p:spPr>
          <a:xfrm rot="5400000">
            <a:off x="2006627" y="3943735"/>
            <a:ext cx="231548" cy="231548"/>
          </a:xfrm>
          <a:prstGeom prst="flowChartExtra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3" name="圓角矩形 32"/>
          <p:cNvSpPr/>
          <p:nvPr/>
        </p:nvSpPr>
        <p:spPr>
          <a:xfrm>
            <a:off x="186978" y="4603423"/>
            <a:ext cx="2173042" cy="50405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08965">
              <a:lnSpc>
                <a:spcPct val="13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  <a:ea typeface="微軟正黑體" panose="020B0604030504040204" pitchFamily="34" charset="-120"/>
              </a:rPr>
              <a:t>     Data </a:t>
            </a:r>
            <a:r>
              <a:rPr lang="en-US" altLang="zh-CN" sz="1600" b="1" dirty="0">
                <a:solidFill>
                  <a:schemeClr val="tx1"/>
                </a:solidFill>
                <a:ea typeface="微軟正黑體" panose="020B0604030504040204" pitchFamily="34" charset="-120"/>
              </a:rPr>
              <a:t>Output</a:t>
            </a:r>
            <a:endParaRPr lang="zh-CN" altLang="en-US" sz="1600" b="1" dirty="0">
              <a:solidFill>
                <a:schemeClr val="tx1"/>
              </a:solidFill>
              <a:ea typeface="微軟正黑體" panose="020B0604030504040204" pitchFamily="34" charset="-120"/>
            </a:endParaRPr>
          </a:p>
        </p:txBody>
      </p:sp>
      <p:sp>
        <p:nvSpPr>
          <p:cNvPr id="34" name="圓角矩形 33">
            <a:hlinkClick r:id="rId9" action="ppaction://hlinksldjump"/>
          </p:cNvPr>
          <p:cNvSpPr/>
          <p:nvPr/>
        </p:nvSpPr>
        <p:spPr>
          <a:xfrm>
            <a:off x="1919175" y="4675083"/>
            <a:ext cx="331196" cy="33629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5" name="流程圖: 抽選 34">
            <a:hlinkClick r:id="rId10" action="ppaction://hlinksldjump"/>
          </p:cNvPr>
          <p:cNvSpPr/>
          <p:nvPr/>
        </p:nvSpPr>
        <p:spPr>
          <a:xfrm rot="5400000">
            <a:off x="1987805" y="4727457"/>
            <a:ext cx="231548" cy="231548"/>
          </a:xfrm>
          <a:prstGeom prst="flowChartExtra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3851920" y="2060847"/>
            <a:ext cx="1008112" cy="650519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8" name="圓角矩形 37"/>
          <p:cNvSpPr/>
          <p:nvPr/>
        </p:nvSpPr>
        <p:spPr>
          <a:xfrm>
            <a:off x="6300192" y="3227904"/>
            <a:ext cx="1080120" cy="696985"/>
          </a:xfrm>
          <a:prstGeom prst="roundRect">
            <a:avLst/>
          </a:prstGeom>
          <a:noFill/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39" name="圓角矩形 38"/>
          <p:cNvSpPr/>
          <p:nvPr/>
        </p:nvSpPr>
        <p:spPr>
          <a:xfrm>
            <a:off x="6307546" y="4030472"/>
            <a:ext cx="1080120" cy="696985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0" name="圓角矩形 39"/>
          <p:cNvSpPr/>
          <p:nvPr/>
        </p:nvSpPr>
        <p:spPr>
          <a:xfrm>
            <a:off x="4679855" y="4030472"/>
            <a:ext cx="1080120" cy="696985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sp>
        <p:nvSpPr>
          <p:cNvPr id="41" name="圓角矩形 40"/>
          <p:cNvSpPr/>
          <p:nvPr/>
        </p:nvSpPr>
        <p:spPr>
          <a:xfrm>
            <a:off x="4643694" y="2999225"/>
            <a:ext cx="1152442" cy="656431"/>
          </a:xfrm>
          <a:prstGeom prst="roundRect">
            <a:avLst/>
          </a:prstGeom>
          <a:noFill/>
          <a:ln>
            <a:solidFill>
              <a:srgbClr val="2E75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 b="1" dirty="0">
              <a:latin typeface="Gill Sans MT" pitchFamily="34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2777319" y="6202686"/>
            <a:ext cx="3558877" cy="626724"/>
            <a:chOff x="2777319" y="6202686"/>
            <a:chExt cx="3558877" cy="626724"/>
          </a:xfrm>
        </p:grpSpPr>
        <p:grpSp>
          <p:nvGrpSpPr>
            <p:cNvPr id="37" name="群組 36"/>
            <p:cNvGrpSpPr/>
            <p:nvPr/>
          </p:nvGrpSpPr>
          <p:grpSpPr>
            <a:xfrm>
              <a:off x="2777319" y="6202686"/>
              <a:ext cx="430855" cy="626724"/>
              <a:chOff x="2967056" y="5668352"/>
              <a:chExt cx="430855" cy="626724"/>
            </a:xfrm>
          </p:grpSpPr>
          <p:sp>
            <p:nvSpPr>
              <p:cNvPr id="43" name="圓角矩形 42">
                <a:hlinkClick r:id="rId11" action="ppaction://hlinksldjump"/>
              </p:cNvPr>
              <p:cNvSpPr/>
              <p:nvPr/>
            </p:nvSpPr>
            <p:spPr>
              <a:xfrm>
                <a:off x="2967056" y="5668352"/>
                <a:ext cx="430855" cy="43749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sp>
            <p:nvSpPr>
              <p:cNvPr id="44" name="流程圖: 抽選 43">
                <a:hlinkClick r:id="rId11" action="ppaction://hlinksldjump"/>
              </p:cNvPr>
              <p:cNvSpPr/>
              <p:nvPr/>
            </p:nvSpPr>
            <p:spPr>
              <a:xfrm rot="5400000">
                <a:off x="3059832" y="5729650"/>
                <a:ext cx="268923" cy="268923"/>
              </a:xfrm>
              <a:prstGeom prst="flowChartExtra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2000" b="1" dirty="0">
                  <a:latin typeface="Gill Sans MT" pitchFamily="34" charset="0"/>
                </a:endParaRPr>
              </a:p>
            </p:txBody>
          </p:sp>
          <p:pic>
            <p:nvPicPr>
              <p:cNvPr id="45" name="圖片 4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9933" y="5887098"/>
                <a:ext cx="407978" cy="407978"/>
              </a:xfrm>
              <a:prstGeom prst="rect">
                <a:avLst/>
              </a:prstGeom>
            </p:spPr>
          </p:pic>
        </p:grpSp>
        <p:sp>
          <p:nvSpPr>
            <p:cNvPr id="42" name="文字方塊 41"/>
            <p:cNvSpPr txBox="1"/>
            <p:nvPr/>
          </p:nvSpPr>
          <p:spPr>
            <a:xfrm>
              <a:off x="3333451" y="6379018"/>
              <a:ext cx="300274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點擊播放鍵有超連結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lang="zh-TW" altLang="en-US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投影片播放下</a:t>
              </a:r>
              <a:r>
                <a:rPr lang="en-US" altLang="zh-TW" sz="14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endParaRPr lang="zh-TW" altLang="en-US" sz="14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6" name="文字方塊 45"/>
          <p:cNvSpPr txBox="1"/>
          <p:nvPr/>
        </p:nvSpPr>
        <p:spPr>
          <a:xfrm>
            <a:off x="4860032" y="270470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6234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036" y="188639"/>
            <a:ext cx="2178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+mj-lt"/>
                <a:ea typeface="微軟正黑體" panose="020B0604030504040204" pitchFamily="34" charset="-120"/>
              </a:rPr>
              <a:t>method1 Result </a:t>
            </a:r>
            <a:endParaRPr lang="zh-TW" altLang="en-US" sz="2000" b="1" dirty="0">
              <a:solidFill>
                <a:schemeClr val="tx1"/>
              </a:solidFill>
              <a:latin typeface="+mj-lt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838" y="136002"/>
            <a:ext cx="505384" cy="50538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145" y="959762"/>
            <a:ext cx="3764682" cy="3936560"/>
          </a:xfrm>
          <a:prstGeom prst="rect">
            <a:avLst/>
          </a:prstGeom>
        </p:spPr>
      </p:pic>
      <p:grpSp>
        <p:nvGrpSpPr>
          <p:cNvPr id="27" name="群組 26"/>
          <p:cNvGrpSpPr/>
          <p:nvPr/>
        </p:nvGrpSpPr>
        <p:grpSpPr>
          <a:xfrm>
            <a:off x="2234138" y="588749"/>
            <a:ext cx="6595534" cy="4678252"/>
            <a:chOff x="2205869" y="1052734"/>
            <a:chExt cx="6595534" cy="4678252"/>
          </a:xfrm>
        </p:grpSpPr>
        <p:sp>
          <p:nvSpPr>
            <p:cNvPr id="6" name="矩形 5"/>
            <p:cNvSpPr/>
            <p:nvPr/>
          </p:nvSpPr>
          <p:spPr>
            <a:xfrm>
              <a:off x="2205869" y="3933056"/>
              <a:ext cx="504056" cy="5040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9717" y="1052734"/>
              <a:ext cx="4481686" cy="467825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317567" y="1052735"/>
              <a:ext cx="4481686" cy="4678251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32240" y="3573016"/>
              <a:ext cx="1440160" cy="1584176"/>
            </a:xfrm>
            <a:prstGeom prst="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atin typeface="Gill Sans MT" pitchFamily="34" charset="0"/>
              </a:endParaRPr>
            </a:p>
          </p:txBody>
        </p:sp>
        <p:cxnSp>
          <p:nvCxnSpPr>
            <p:cNvPr id="10" name="直線接點 9"/>
            <p:cNvCxnSpPr/>
            <p:nvPr/>
          </p:nvCxnSpPr>
          <p:spPr>
            <a:xfrm flipV="1">
              <a:off x="2709925" y="1052734"/>
              <a:ext cx="1607642" cy="288032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/>
            <p:cNvCxnSpPr/>
            <p:nvPr/>
          </p:nvCxnSpPr>
          <p:spPr>
            <a:xfrm>
              <a:off x="2709925" y="4420493"/>
              <a:ext cx="1605492" cy="131049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/>
            <p:cNvSpPr txBox="1"/>
            <p:nvPr/>
          </p:nvSpPr>
          <p:spPr>
            <a:xfrm>
              <a:off x="2220329" y="5053355"/>
              <a:ext cx="5781279" cy="4997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TW" sz="2000" spc="300" dirty="0" smtClean="0"/>
            </a:p>
          </p:txBody>
        </p:sp>
      </p:grpSp>
      <p:sp>
        <p:nvSpPr>
          <p:cNvPr id="29" name="矩形 28"/>
          <p:cNvSpPr/>
          <p:nvPr/>
        </p:nvSpPr>
        <p:spPr>
          <a:xfrm>
            <a:off x="467544" y="5533931"/>
            <a:ext cx="85419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雖然已經有稍微修正</a:t>
            </a:r>
            <a:r>
              <a:rPr lang="en-US" altLang="zh-TW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，但可以看到目前 </a:t>
            </a:r>
            <a:r>
              <a:rPr lang="en-US" altLang="zh-TW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ADC noise(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水平雜訊</a:t>
            </a:r>
            <a:r>
              <a:rPr lang="en-US" altLang="zh-TW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) </a:t>
            </a:r>
            <a:r>
              <a:rPr lang="zh-TW" altLang="en-US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還是很明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顯，於方法</a:t>
            </a:r>
            <a:r>
              <a:rPr lang="zh-TW" altLang="en-US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二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中進行改善，</a:t>
            </a:r>
            <a:r>
              <a:rPr lang="zh-TW" altLang="en-US" sz="1600" b="1" kern="0" dirty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且</a:t>
            </a:r>
            <a:r>
              <a:rPr lang="zh-TW" altLang="en-US" sz="1600" b="1" kern="0" dirty="0" smtClean="0">
                <a:solidFill>
                  <a:schemeClr val="tx1"/>
                </a:solidFill>
                <a:latin typeface="+mj-ea"/>
                <a:ea typeface="+mj-ea"/>
                <a:cs typeface="Arial" pitchFamily="34" charset="0"/>
              </a:rPr>
              <a:t>由黃色正方形可以觀察出有幾個點會特別亮，依然有保留面板特性。</a:t>
            </a:r>
            <a:endParaRPr lang="en-US" altLang="zh-TW" sz="1600" b="1" kern="0" dirty="0">
              <a:solidFill>
                <a:schemeClr val="tx1"/>
              </a:solidFill>
              <a:latin typeface="+mj-ea"/>
              <a:ea typeface="+mj-ea"/>
              <a:cs typeface="Arial" pitchFamily="34" charset="0"/>
            </a:endParaRPr>
          </a:p>
        </p:txBody>
      </p:sp>
      <p:grpSp>
        <p:nvGrpSpPr>
          <p:cNvPr id="17" name="群組 16"/>
          <p:cNvGrpSpPr/>
          <p:nvPr/>
        </p:nvGrpSpPr>
        <p:grpSpPr>
          <a:xfrm>
            <a:off x="7534221" y="6260501"/>
            <a:ext cx="1594168" cy="495814"/>
            <a:chOff x="5364088" y="6173546"/>
            <a:chExt cx="1594168" cy="495814"/>
          </a:xfrm>
        </p:grpSpPr>
        <p:sp>
          <p:nvSpPr>
            <p:cNvPr id="12" name="圓角矩形 11">
              <a:hlinkClick r:id="rId6" action="ppaction://hlinksldjump"/>
            </p:cNvPr>
            <p:cNvSpPr/>
            <p:nvPr/>
          </p:nvSpPr>
          <p:spPr>
            <a:xfrm>
              <a:off x="5364088" y="6173546"/>
              <a:ext cx="1512168" cy="49581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ln>
                  <a:solidFill>
                    <a:sysClr val="windowText" lastClr="000000"/>
                  </a:solidFill>
                </a:ln>
                <a:latin typeface="Gill Sans MT" pitchFamily="34" charset="0"/>
              </a:endParaRPr>
            </a:p>
          </p:txBody>
        </p:sp>
        <p:sp>
          <p:nvSpPr>
            <p:cNvPr id="9" name="迴轉箭號 8">
              <a:hlinkClick r:id="rId6" action="ppaction://hlinksldjump"/>
            </p:cNvPr>
            <p:cNvSpPr/>
            <p:nvPr/>
          </p:nvSpPr>
          <p:spPr>
            <a:xfrm rot="5400000">
              <a:off x="5508354" y="6293396"/>
              <a:ext cx="258472" cy="255807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35196"/>
                <a:gd name="adj5" fmla="val 7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2000" b="1" dirty="0">
                <a:solidFill>
                  <a:schemeClr val="tx1"/>
                </a:solidFill>
                <a:latin typeface="Gill Sans MT" pitchFamily="34" charset="0"/>
              </a:endParaRPr>
            </a:p>
          </p:txBody>
        </p:sp>
        <p:sp>
          <p:nvSpPr>
            <p:cNvPr id="16" name="矩形 15">
              <a:hlinkClick r:id="rId6" action="ppaction://hlinksldjump"/>
            </p:cNvPr>
            <p:cNvSpPr/>
            <p:nvPr/>
          </p:nvSpPr>
          <p:spPr>
            <a:xfrm flipH="1">
              <a:off x="5765494" y="6236787"/>
              <a:ext cx="119276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返</a:t>
              </a:r>
              <a:r>
                <a:rPr lang="zh-TW" altLang="en-US" sz="1800" b="1" kern="0" dirty="0" smtClean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回</a:t>
              </a:r>
              <a:r>
                <a:rPr lang="zh-TW" altLang="en-US" sz="1800" b="1" kern="0" dirty="0">
                  <a:solidFill>
                    <a:schemeClr val="tx1"/>
                  </a:solidFill>
                  <a:latin typeface="+mn-ea"/>
                  <a:ea typeface="+mn-ea"/>
                  <a:cs typeface="Arial" pitchFamily="34" charset="0"/>
                </a:rPr>
                <a:t>目錄</a:t>
              </a:r>
              <a:endParaRPr lang="zh-TW" altLang="en-US" sz="1800" dirty="0">
                <a:latin typeface="+mn-ea"/>
                <a:ea typeface="+mn-ea"/>
              </a:endParaRPr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4918600" y="269994"/>
            <a:ext cx="31598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專案目的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zh-TW" altLang="en-US" sz="1600" b="1" dirty="0">
                <a:solidFill>
                  <a:srgbClr val="006896"/>
                </a:solidFill>
                <a:latin typeface="+mn-ea"/>
                <a:ea typeface="+mn-ea"/>
              </a:rPr>
              <a:t>解決方法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</a:t>
            </a:r>
            <a:r>
              <a:rPr lang="en-US" altLang="zh-TW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|</a:t>
            </a:r>
            <a:r>
              <a: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  結果比較</a:t>
            </a:r>
            <a:endParaRPr lang="zh-TW" altLang="en-US" sz="1600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47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大綱">
  <a:themeElements>
    <a:clrScheme name="1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大綱">
      <a:majorFont>
        <a:latin typeface="Gill Sans MT"/>
        <a:ea typeface="新細明體"/>
        <a:cs typeface=""/>
      </a:majorFont>
      <a:minorFont>
        <a:latin typeface="Gill Sans MT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1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大綱">
  <a:themeElements>
    <a:clrScheme name="2_大綱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_大綱">
      <a:majorFont>
        <a:latin typeface="Gill Sans MT"/>
        <a:ea typeface="微軟正黑體"/>
        <a:cs typeface=""/>
      </a:majorFont>
      <a:minorFont>
        <a:latin typeface="Gill Sans MT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2_大綱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大綱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大綱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結束">
  <a:themeElements>
    <a:clrScheme name="1_結束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結束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1_結束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結束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結束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TW" sz="22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Gill Sans MT" pitchFamily="34" charset="0"/>
            <a:ea typeface="微軟正黑體" pitchFamily="34" charset="-120"/>
          </a:defRPr>
        </a:defPPr>
      </a:lstStyle>
    </a:lnDef>
  </a:objectDefaults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AUOPPT43_template_tc_2019061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 sz="2000" b="1" dirty="0">
            <a:latin typeface="Gill Sans MT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6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28755</TotalTime>
  <Pages>0</Pages>
  <Words>7558</Words>
  <Characters>0</Characters>
  <Application>Microsoft Office PowerPoint</Application>
  <PresentationFormat>如螢幕大小 (4:3)</PresentationFormat>
  <Lines>0</Lines>
  <Paragraphs>1121</Paragraphs>
  <Slides>70</Slides>
  <Notes>70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70</vt:i4>
      </vt:variant>
    </vt:vector>
  </HeadingPairs>
  <TitlesOfParts>
    <vt:vector size="87" baseType="lpstr">
      <vt:lpstr>微软雅黑</vt:lpstr>
      <vt:lpstr>宋体</vt:lpstr>
      <vt:lpstr>微軟正黑體</vt:lpstr>
      <vt:lpstr>新細明體</vt:lpstr>
      <vt:lpstr>Arial</vt:lpstr>
      <vt:lpstr>Calibri</vt:lpstr>
      <vt:lpstr>Cambria Math</vt:lpstr>
      <vt:lpstr>Gill Sans MT</vt:lpstr>
      <vt:lpstr>Helvetica</vt:lpstr>
      <vt:lpstr>Symbol</vt:lpstr>
      <vt:lpstr>Times New Roman</vt:lpstr>
      <vt:lpstr>Wingdings</vt:lpstr>
      <vt:lpstr>1_大綱</vt:lpstr>
      <vt:lpstr>2_大綱</vt:lpstr>
      <vt:lpstr>1_結束</vt:lpstr>
      <vt:lpstr>自訂設計</vt:lpstr>
      <vt:lpstr>AUOPPT43_template_tc_20190612</vt:lpstr>
      <vt:lpstr>PowerPoint 簡報</vt:lpstr>
      <vt:lpstr>專案摘要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AUO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Sammy Wang 王詩婷</dc:creator>
  <cp:keywords> [SEC=AUO-General]</cp:keywords>
  <cp:lastModifiedBy>2007006 林濬智</cp:lastModifiedBy>
  <cp:revision>1935</cp:revision>
  <dcterms:created xsi:type="dcterms:W3CDTF">2010-10-28T04:24:49Z</dcterms:created>
  <dcterms:modified xsi:type="dcterms:W3CDTF">2020-08-10T02:26:56Z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0008004e90000000000001024120</vt:lpwstr>
  </property>
  <property fmtid="{D5CDD505-2E9C-101B-9397-08002B2CF9AE}" pid="3" name="KSOProductBuildVer">
    <vt:lpwstr>1028-10.6.0.5380</vt:lpwstr>
  </property>
  <property fmtid="{D5CDD505-2E9C-101B-9397-08002B2CF9AE}" pid="4" name="PM_ProtectiveMarkingValue_Footer">
    <vt:lpwstr>Classify:AUO-General</vt:lpwstr>
  </property>
  <property fmtid="{D5CDD505-2E9C-101B-9397-08002B2CF9AE}" pid="5" name="PM_Caveats_Count">
    <vt:lpwstr>0</vt:lpwstr>
  </property>
  <property fmtid="{D5CDD505-2E9C-101B-9397-08002B2CF9AE}" pid="6" name="PM_Originator_Hash_SHA1">
    <vt:lpwstr>8873FCF696009095E1FFEC07FFE6D800536CFF39</vt:lpwstr>
  </property>
  <property fmtid="{D5CDD505-2E9C-101B-9397-08002B2CF9AE}" pid="7" name="PM_SecurityClassification">
    <vt:lpwstr>AUO-General</vt:lpwstr>
  </property>
  <property fmtid="{D5CDD505-2E9C-101B-9397-08002B2CF9AE}" pid="8" name="PM_DisplayValueSecClassificationWithQualifier">
    <vt:lpwstr>AUO-General</vt:lpwstr>
  </property>
  <property fmtid="{D5CDD505-2E9C-101B-9397-08002B2CF9AE}" pid="9" name="PM_Qualifier">
    <vt:lpwstr/>
  </property>
  <property fmtid="{D5CDD505-2E9C-101B-9397-08002B2CF9AE}" pid="10" name="PM_Hash_SHA1">
    <vt:lpwstr>4822BA7691F92F9E9BD526D10D307840790641CD</vt:lpwstr>
  </property>
  <property fmtid="{D5CDD505-2E9C-101B-9397-08002B2CF9AE}" pid="11" name="PM_ProtectiveMarkingImage_Header">
    <vt:lpwstr>C:\Program Files (x86)\Common Files\janusNET Shared\janusSEAL\Images\DocumentSlashBlue.png</vt:lpwstr>
  </property>
  <property fmtid="{D5CDD505-2E9C-101B-9397-08002B2CF9AE}" pid="12" name="PM_InsertionValue">
    <vt:lpwstr>AUO-General</vt:lpwstr>
  </property>
  <property fmtid="{D5CDD505-2E9C-101B-9397-08002B2CF9AE}" pid="13" name="PM_ProtectiveMarkingValue_Header">
    <vt:lpwstr>Classify:AUO-General</vt:lpwstr>
  </property>
  <property fmtid="{D5CDD505-2E9C-101B-9397-08002B2CF9AE}" pid="14" name="PM_ProtectiveMarkingImage_Footer">
    <vt:lpwstr>C:\Program Files (x86)\Common Files\janusNET Shared\janusSEAL\Images\DocumentSlashBlue.png</vt:lpwstr>
  </property>
  <property fmtid="{D5CDD505-2E9C-101B-9397-08002B2CF9AE}" pid="15" name="PM_Namespace">
    <vt:lpwstr>2016.1.auo.com</vt:lpwstr>
  </property>
  <property fmtid="{D5CDD505-2E9C-101B-9397-08002B2CF9AE}" pid="16" name="PM_Version">
    <vt:lpwstr>2005.6</vt:lpwstr>
  </property>
  <property fmtid="{D5CDD505-2E9C-101B-9397-08002B2CF9AE}" pid="17" name="PM_Originating_FileId">
    <vt:lpwstr>23754588ECC04A0087EF5D2D83212314</vt:lpwstr>
  </property>
  <property fmtid="{D5CDD505-2E9C-101B-9397-08002B2CF9AE}" pid="18" name="PM_OriginationTimeStamp">
    <vt:lpwstr>2020-08-07T05:36:51Z</vt:lpwstr>
  </property>
  <property fmtid="{D5CDD505-2E9C-101B-9397-08002B2CF9AE}" pid="19" name="PM_Hash_Version">
    <vt:lpwstr>2016.1</vt:lpwstr>
  </property>
  <property fmtid="{D5CDD505-2E9C-101B-9397-08002B2CF9AE}" pid="20" name="PM_Hash_Salt_Prev">
    <vt:lpwstr>69A3F3C4B63350E077895652077F5259</vt:lpwstr>
  </property>
  <property fmtid="{D5CDD505-2E9C-101B-9397-08002B2CF9AE}" pid="21" name="PM_Hash_Salt">
    <vt:lpwstr>D7290D7911A6F6EC2FDEC02222EC45E1</vt:lpwstr>
  </property>
  <property fmtid="{D5CDD505-2E9C-101B-9397-08002B2CF9AE}" pid="22" name="PM_PrintOutPlacement_PPT">
    <vt:lpwstr>HandoutFooter,HandoutHeader,NotesHandoutFooter,NotesHandoutHeader,SlideFooter,SlideHeader</vt:lpwstr>
  </property>
  <property fmtid="{D5CDD505-2E9C-101B-9397-08002B2CF9AE}" pid="23" name="PM_SecurityClassification_Prev">
    <vt:lpwstr>AUO-General</vt:lpwstr>
  </property>
  <property fmtid="{D5CDD505-2E9C-101B-9397-08002B2CF9AE}" pid="24" name="PM_Qualifier_Prev">
    <vt:lpwstr/>
  </property>
</Properties>
</file>